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Barlow" panose="020F0502020204030204" pitchFamily="2"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3" d="100"/>
          <a:sy n="73" d="100"/>
        </p:scale>
        <p:origin x="62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62190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slides/_rels/slide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sv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sv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sv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881063" y="3114913"/>
            <a:ext cx="4895374" cy="611981"/>
          </a:xfrm>
          <a:prstGeom prst="rect">
            <a:avLst/>
          </a:prstGeom>
          <a:noFill/>
          <a:ln/>
        </p:spPr>
        <p:txBody>
          <a:bodyPr wrap="none" lIns="0" tIns="0" rIns="0" bIns="0" rtlCol="0" anchor="t"/>
          <a:lstStyle/>
          <a:p>
            <a:pPr marL="0" indent="0" algn="l">
              <a:lnSpc>
                <a:spcPts val="4800"/>
              </a:lnSpc>
              <a:buNone/>
            </a:pPr>
            <a:r>
              <a:rPr lang="en-US" sz="3850" b="1" dirty="0">
                <a:solidFill>
                  <a:srgbClr val="F0FCFF"/>
                </a:solidFill>
                <a:latin typeface="Spline Sans Bold" pitchFamily="34" charset="0"/>
                <a:ea typeface="Spline Sans Bold" pitchFamily="34" charset="-122"/>
                <a:cs typeface="Spline Sans Bold" pitchFamily="34" charset="-120"/>
              </a:rPr>
              <a:t>Weather Dashboard</a:t>
            </a:r>
            <a:endParaRPr lang="en-US" sz="3850" dirty="0"/>
          </a:p>
        </p:txBody>
      </p:sp>
      <p:sp>
        <p:nvSpPr>
          <p:cNvPr id="4" name="Text 1"/>
          <p:cNvSpPr/>
          <p:nvPr/>
        </p:nvSpPr>
        <p:spPr>
          <a:xfrm>
            <a:off x="881063" y="4057293"/>
            <a:ext cx="7381875" cy="1057275"/>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A comprehensive real-time environmental monitoring system designed to provide accurate, accessible weather information for developers and designers building the next generation of weather applications.</a:t>
            </a:r>
            <a:endParaRPr lang="en-US" sz="1700" dirty="0"/>
          </a:p>
        </p:txBody>
      </p:sp>
      <p:pic>
        <p:nvPicPr>
          <p:cNvPr id="6" name="Picture 5">
            <a:extLst>
              <a:ext uri="{FF2B5EF4-FFF2-40B4-BE49-F238E27FC236}">
                <a16:creationId xmlns:a16="http://schemas.microsoft.com/office/drawing/2014/main" id="{DD4D8695-0546-A22D-8244-E01201BB4287}"/>
              </a:ext>
            </a:extLst>
          </p:cNvPr>
          <p:cNvPicPr>
            <a:picLocks noChangeAspect="1"/>
          </p:cNvPicPr>
          <p:nvPr/>
        </p:nvPicPr>
        <p:blipFill>
          <a:blip r:embed="rId3"/>
          <a:stretch>
            <a:fillRect/>
          </a:stretch>
        </p:blipFill>
        <p:spPr>
          <a:xfrm>
            <a:off x="8425542" y="0"/>
            <a:ext cx="6204857"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81063" y="926187"/>
            <a:ext cx="7381875" cy="1223724"/>
          </a:xfrm>
          <a:prstGeom prst="rect">
            <a:avLst/>
          </a:prstGeom>
          <a:noFill/>
          <a:ln/>
        </p:spPr>
        <p:txBody>
          <a:bodyPr wrap="none" lIns="0" tIns="0" rIns="0" bIns="0" rtlCol="0" anchor="t"/>
          <a:lstStyle/>
          <a:p>
            <a:pPr marL="0" indent="0" algn="l">
              <a:lnSpc>
                <a:spcPts val="9600"/>
              </a:lnSpc>
              <a:buNone/>
            </a:pPr>
            <a:r>
              <a:rPr lang="en-US" sz="7700" b="1" dirty="0">
                <a:solidFill>
                  <a:srgbClr val="F0FCFF"/>
                </a:solidFill>
                <a:latin typeface="Spline Sans Bold" pitchFamily="34" charset="0"/>
                <a:ea typeface="Spline Sans Bold" pitchFamily="34" charset="-122"/>
                <a:cs typeface="Spline Sans Bold" pitchFamily="34" charset="-120"/>
              </a:rPr>
              <a:t>Thank You</a:t>
            </a:r>
            <a:endParaRPr lang="en-US" sz="7700" dirty="0"/>
          </a:p>
        </p:txBody>
      </p:sp>
      <p:sp>
        <p:nvSpPr>
          <p:cNvPr id="4" name="Text 1"/>
          <p:cNvSpPr/>
          <p:nvPr/>
        </p:nvSpPr>
        <p:spPr>
          <a:xfrm>
            <a:off x="881063" y="2480310"/>
            <a:ext cx="4330541" cy="489466"/>
          </a:xfrm>
          <a:prstGeom prst="rect">
            <a:avLst/>
          </a:prstGeom>
          <a:noFill/>
          <a:ln/>
        </p:spPr>
        <p:txBody>
          <a:bodyPr wrap="none" lIns="0" tIns="0" rIns="0" bIns="0" rtlCol="0" anchor="t"/>
          <a:lstStyle/>
          <a:p>
            <a:pPr marL="0" indent="0" algn="l">
              <a:lnSpc>
                <a:spcPts val="3850"/>
              </a:lnSpc>
              <a:buNone/>
            </a:pPr>
            <a:r>
              <a:rPr lang="en-US" sz="3050" b="1" dirty="0">
                <a:solidFill>
                  <a:srgbClr val="F0FCFF"/>
                </a:solidFill>
                <a:latin typeface="Spline Sans Bold" pitchFamily="34" charset="0"/>
                <a:ea typeface="Spline Sans Bold" pitchFamily="34" charset="-122"/>
                <a:cs typeface="Spline Sans Bold" pitchFamily="34" charset="-120"/>
              </a:rPr>
              <a:t>Questions &amp; Discussion</a:t>
            </a:r>
            <a:endParaRPr lang="en-US" sz="3050" dirty="0"/>
          </a:p>
        </p:txBody>
      </p:sp>
      <p:sp>
        <p:nvSpPr>
          <p:cNvPr id="5" name="Text 2"/>
          <p:cNvSpPr/>
          <p:nvPr/>
        </p:nvSpPr>
        <p:spPr>
          <a:xfrm>
            <a:off x="881063" y="3300174"/>
            <a:ext cx="7381875" cy="1762125"/>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The Weather Dashboard represents a comprehensive solution for real-time environmental monitoring, combining accurate data delivery with intuitive design principles. We're excited to continue evolving this platform to meet the needs of developers, designers, and end users seeking reliable weather information.</a:t>
            </a:r>
            <a:endParaRPr lang="en-US" sz="1700" dirty="0"/>
          </a:p>
        </p:txBody>
      </p:sp>
      <p:sp>
        <p:nvSpPr>
          <p:cNvPr id="6" name="Shape 3"/>
          <p:cNvSpPr/>
          <p:nvPr/>
        </p:nvSpPr>
        <p:spPr>
          <a:xfrm>
            <a:off x="881063" y="5310068"/>
            <a:ext cx="7381875" cy="1993344"/>
          </a:xfrm>
          <a:prstGeom prst="roundRect">
            <a:avLst>
              <a:gd name="adj" fmla="val 16577"/>
            </a:avLst>
          </a:prstGeom>
          <a:solidFill>
            <a:srgbClr val="004D36"/>
          </a:solidFill>
          <a:ln/>
        </p:spPr>
      </p:sp>
      <p:pic>
        <p:nvPicPr>
          <p:cNvPr id="7" name="Image 1" descr="preencoded.png"/>
          <p:cNvPicPr>
            <a:picLocks noChangeAspect="1"/>
          </p:cNvPicPr>
          <p:nvPr/>
        </p:nvPicPr>
        <p:blipFill>
          <a:blip r:embed="rId4"/>
          <a:stretch>
            <a:fillRect/>
          </a:stretch>
        </p:blipFill>
        <p:spPr>
          <a:xfrm>
            <a:off x="1101328" y="5651659"/>
            <a:ext cx="275273" cy="220266"/>
          </a:xfrm>
          <a:prstGeom prst="rect">
            <a:avLst/>
          </a:prstGeom>
        </p:spPr>
      </p:pic>
      <p:sp>
        <p:nvSpPr>
          <p:cNvPr id="8" name="Text 4"/>
          <p:cNvSpPr/>
          <p:nvPr/>
        </p:nvSpPr>
        <p:spPr>
          <a:xfrm>
            <a:off x="1596866" y="5585341"/>
            <a:ext cx="6445806" cy="1409700"/>
          </a:xfrm>
          <a:prstGeom prst="rect">
            <a:avLst/>
          </a:prstGeom>
          <a:noFill/>
          <a:ln/>
        </p:spPr>
        <p:txBody>
          <a:bodyPr wrap="square" lIns="0" tIns="0" rIns="0" bIns="0" rtlCol="0" anchor="t"/>
          <a:lstStyle/>
          <a:p>
            <a:pPr marL="0" indent="0" algn="l">
              <a:lnSpc>
                <a:spcPts val="2750"/>
              </a:lnSpc>
              <a:buNone/>
            </a:pPr>
            <a:r>
              <a:rPr lang="en-US" sz="1700" b="1" dirty="0">
                <a:solidFill>
                  <a:srgbClr val="FFFFFF"/>
                </a:solidFill>
                <a:latin typeface="Barlow" pitchFamily="34" charset="0"/>
                <a:ea typeface="Barlow" pitchFamily="34" charset="-122"/>
                <a:cs typeface="Barlow" pitchFamily="34" charset="-120"/>
              </a:rPr>
              <a:t>Ready to integrate?</a:t>
            </a:r>
            <a:r>
              <a:rPr lang="en-US" sz="1700" dirty="0">
                <a:solidFill>
                  <a:srgbClr val="FFFFFF"/>
                </a:solidFill>
                <a:latin typeface="Barlow" pitchFamily="34" charset="0"/>
                <a:ea typeface="Barlow" pitchFamily="34" charset="-122"/>
                <a:cs typeface="Barlow" pitchFamily="34" charset="-120"/>
              </a:rPr>
              <a:t> Feel free to ask questions about implementation details, API integration, design specifications, or technical architecture. Let's discuss how this dashboard can serve your specific use case.</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81063" y="1852255"/>
            <a:ext cx="4895374" cy="611981"/>
          </a:xfrm>
          <a:prstGeom prst="rect">
            <a:avLst/>
          </a:prstGeom>
          <a:noFill/>
          <a:ln/>
        </p:spPr>
        <p:txBody>
          <a:bodyPr wrap="none" lIns="0" tIns="0" rIns="0" bIns="0" rtlCol="0" anchor="t"/>
          <a:lstStyle/>
          <a:p>
            <a:pPr marL="0" indent="0" algn="l">
              <a:lnSpc>
                <a:spcPts val="4800"/>
              </a:lnSpc>
              <a:buNone/>
            </a:pPr>
            <a:r>
              <a:rPr lang="en-US" sz="3850" b="1" dirty="0">
                <a:solidFill>
                  <a:srgbClr val="F0FCFF"/>
                </a:solidFill>
                <a:latin typeface="Spline Sans Bold" pitchFamily="34" charset="0"/>
                <a:ea typeface="Spline Sans Bold" pitchFamily="34" charset="-122"/>
                <a:cs typeface="Spline Sans Bold" pitchFamily="34" charset="-120"/>
              </a:rPr>
              <a:t>Project Overview</a:t>
            </a:r>
            <a:endParaRPr lang="en-US" sz="3850" dirty="0"/>
          </a:p>
        </p:txBody>
      </p:sp>
      <p:sp>
        <p:nvSpPr>
          <p:cNvPr id="3" name="Text 1"/>
          <p:cNvSpPr/>
          <p:nvPr/>
        </p:nvSpPr>
        <p:spPr>
          <a:xfrm>
            <a:off x="881063" y="3014901"/>
            <a:ext cx="2937153" cy="367070"/>
          </a:xfrm>
          <a:prstGeom prst="rect">
            <a:avLst/>
          </a:prstGeom>
          <a:noFill/>
          <a:ln/>
        </p:spPr>
        <p:txBody>
          <a:bodyPr wrap="none" lIns="0" tIns="0" rIns="0" bIns="0" rtlCol="0" anchor="t"/>
          <a:lstStyle/>
          <a:p>
            <a:pPr marL="0" indent="0" algn="l">
              <a:lnSpc>
                <a:spcPts val="2850"/>
              </a:lnSpc>
              <a:buNone/>
            </a:pPr>
            <a:r>
              <a:rPr lang="en-US" sz="2300" b="1" dirty="0">
                <a:solidFill>
                  <a:srgbClr val="F0FCFF"/>
                </a:solidFill>
                <a:latin typeface="Spline Sans Bold" pitchFamily="34" charset="0"/>
                <a:ea typeface="Spline Sans Bold" pitchFamily="34" charset="-122"/>
                <a:cs typeface="Spline Sans Bold" pitchFamily="34" charset="-120"/>
              </a:rPr>
              <a:t>Purpose</a:t>
            </a:r>
            <a:endParaRPr lang="en-US" sz="2300" dirty="0"/>
          </a:p>
        </p:txBody>
      </p:sp>
      <p:sp>
        <p:nvSpPr>
          <p:cNvPr id="4" name="Text 2"/>
          <p:cNvSpPr/>
          <p:nvPr/>
        </p:nvSpPr>
        <p:spPr>
          <a:xfrm>
            <a:off x="881063" y="3602236"/>
            <a:ext cx="6165413" cy="2114550"/>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The Weather Dashboard delivers real-time atmospheric data and forecasts for Mumbai, serving as a critical tool for monitoring multiple environmental parameters simultaneously. The system provides comprehensive weather trends and forecasts spanning a full week, enabling users to make informed decisions based on current and predicted conditions.</a:t>
            </a:r>
            <a:endParaRPr lang="en-US" sz="1700" dirty="0"/>
          </a:p>
        </p:txBody>
      </p:sp>
      <p:sp>
        <p:nvSpPr>
          <p:cNvPr id="5" name="Text 3"/>
          <p:cNvSpPr/>
          <p:nvPr/>
        </p:nvSpPr>
        <p:spPr>
          <a:xfrm>
            <a:off x="7591544" y="3014901"/>
            <a:ext cx="2937153" cy="367070"/>
          </a:xfrm>
          <a:prstGeom prst="rect">
            <a:avLst/>
          </a:prstGeom>
          <a:noFill/>
          <a:ln/>
        </p:spPr>
        <p:txBody>
          <a:bodyPr wrap="none" lIns="0" tIns="0" rIns="0" bIns="0" rtlCol="0" anchor="t"/>
          <a:lstStyle/>
          <a:p>
            <a:pPr marL="0" indent="0" algn="l">
              <a:lnSpc>
                <a:spcPts val="2850"/>
              </a:lnSpc>
              <a:buNone/>
            </a:pPr>
            <a:r>
              <a:rPr lang="en-US" sz="2300" b="1" dirty="0">
                <a:solidFill>
                  <a:srgbClr val="F0FCFF"/>
                </a:solidFill>
                <a:latin typeface="Spline Sans Bold" pitchFamily="34" charset="0"/>
                <a:ea typeface="Spline Sans Bold" pitchFamily="34" charset="-122"/>
                <a:cs typeface="Spline Sans Bold" pitchFamily="34" charset="-120"/>
              </a:rPr>
              <a:t>Target Users</a:t>
            </a:r>
            <a:endParaRPr lang="en-US" sz="2300" dirty="0"/>
          </a:p>
        </p:txBody>
      </p:sp>
      <p:sp>
        <p:nvSpPr>
          <p:cNvPr id="6" name="Text 4"/>
          <p:cNvSpPr/>
          <p:nvPr/>
        </p:nvSpPr>
        <p:spPr>
          <a:xfrm>
            <a:off x="7591544" y="3602236"/>
            <a:ext cx="6165413" cy="704850"/>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E0E4E6"/>
                </a:solidFill>
                <a:latin typeface="Barlow" pitchFamily="34" charset="0"/>
                <a:ea typeface="Barlow" pitchFamily="34" charset="-122"/>
                <a:cs typeface="Barlow" pitchFamily="34" charset="-120"/>
              </a:rPr>
              <a:t>General public seeking reliable, up-to-date weather information for daily planning</a:t>
            </a:r>
            <a:endParaRPr lang="en-US" sz="1700" dirty="0"/>
          </a:p>
        </p:txBody>
      </p:sp>
      <p:sp>
        <p:nvSpPr>
          <p:cNvPr id="7" name="Text 5"/>
          <p:cNvSpPr/>
          <p:nvPr/>
        </p:nvSpPr>
        <p:spPr>
          <a:xfrm>
            <a:off x="7591544" y="4384119"/>
            <a:ext cx="6165413" cy="704850"/>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E0E4E6"/>
                </a:solidFill>
                <a:latin typeface="Barlow" pitchFamily="34" charset="0"/>
                <a:ea typeface="Barlow" pitchFamily="34" charset="-122"/>
                <a:cs typeface="Barlow" pitchFamily="34" charset="-120"/>
              </a:rPr>
              <a:t>Professionals requiring precise environmental data for operational decisions</a:t>
            </a:r>
            <a:endParaRPr lang="en-US" sz="1700" dirty="0"/>
          </a:p>
        </p:txBody>
      </p:sp>
      <p:sp>
        <p:nvSpPr>
          <p:cNvPr id="8" name="Text 6"/>
          <p:cNvSpPr/>
          <p:nvPr/>
        </p:nvSpPr>
        <p:spPr>
          <a:xfrm>
            <a:off x="7591544" y="5166003"/>
            <a:ext cx="6165413" cy="704850"/>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E0E4E6"/>
                </a:solidFill>
                <a:latin typeface="Barlow" pitchFamily="34" charset="0"/>
                <a:ea typeface="Barlow" pitchFamily="34" charset="-122"/>
                <a:cs typeface="Barlow" pitchFamily="34" charset="-120"/>
              </a:rPr>
              <a:t>Weather enthusiasts and researchers tracking atmospheric patterns and trends</a:t>
            </a:r>
            <a:endParaRPr lang="en-US" sz="1700" dirty="0"/>
          </a:p>
        </p:txBody>
      </p:sp>
      <p:sp>
        <p:nvSpPr>
          <p:cNvPr id="9" name="Text 7"/>
          <p:cNvSpPr/>
          <p:nvPr/>
        </p:nvSpPr>
        <p:spPr>
          <a:xfrm>
            <a:off x="7591544" y="5947886"/>
            <a:ext cx="6165413" cy="352425"/>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E0E4E6"/>
                </a:solidFill>
                <a:latin typeface="Barlow" pitchFamily="34" charset="0"/>
                <a:ea typeface="Barlow" pitchFamily="34" charset="-122"/>
                <a:cs typeface="Barlow" pitchFamily="34" charset="-120"/>
              </a:rPr>
              <a:t>Emergency services monitoring severe weather conditions</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71406" y="530304"/>
            <a:ext cx="5940385" cy="535781"/>
          </a:xfrm>
          <a:prstGeom prst="rect">
            <a:avLst/>
          </a:prstGeom>
          <a:noFill/>
          <a:ln/>
        </p:spPr>
        <p:txBody>
          <a:bodyPr wrap="none" lIns="0" tIns="0" rIns="0" bIns="0" rtlCol="0" anchor="t"/>
          <a:lstStyle/>
          <a:p>
            <a:pPr marL="0" indent="0" algn="l">
              <a:lnSpc>
                <a:spcPts val="4200"/>
              </a:lnSpc>
              <a:buNone/>
            </a:pPr>
            <a:r>
              <a:rPr lang="en-US" sz="3350" b="1" dirty="0">
                <a:solidFill>
                  <a:srgbClr val="F0FCFF"/>
                </a:solidFill>
                <a:latin typeface="Spline Sans Bold" pitchFamily="34" charset="0"/>
                <a:ea typeface="Spline Sans Bold" pitchFamily="34" charset="-122"/>
                <a:cs typeface="Spline Sans Bold" pitchFamily="34" charset="-120"/>
              </a:rPr>
              <a:t>Core Dashboard Components</a:t>
            </a:r>
            <a:endParaRPr lang="en-US" sz="3350"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1406" y="1451729"/>
            <a:ext cx="482084" cy="482084"/>
          </a:xfrm>
          <a:prstGeom prst="rect">
            <a:avLst/>
          </a:prstGeom>
        </p:spPr>
      </p:pic>
      <p:sp>
        <p:nvSpPr>
          <p:cNvPr id="4" name="Text 1"/>
          <p:cNvSpPr/>
          <p:nvPr/>
        </p:nvSpPr>
        <p:spPr>
          <a:xfrm>
            <a:off x="771406" y="2174796"/>
            <a:ext cx="2142768" cy="267891"/>
          </a:xfrm>
          <a:prstGeom prst="rect">
            <a:avLst/>
          </a:prstGeom>
          <a:noFill/>
          <a:ln/>
        </p:spPr>
        <p:txBody>
          <a:bodyPr wrap="none" lIns="0" tIns="0" rIns="0" bIns="0" rtlCol="0" anchor="t"/>
          <a:lstStyle/>
          <a:p>
            <a:pPr marL="0" indent="0" algn="l">
              <a:lnSpc>
                <a:spcPts val="2100"/>
              </a:lnSpc>
              <a:buNone/>
            </a:pPr>
            <a:r>
              <a:rPr lang="en-US" sz="1650" b="1" dirty="0">
                <a:solidFill>
                  <a:srgbClr val="E0E4E6"/>
                </a:solidFill>
                <a:latin typeface="Spline Sans Bold" pitchFamily="34" charset="0"/>
                <a:ea typeface="Spline Sans Bold" pitchFamily="34" charset="-122"/>
                <a:cs typeface="Spline Sans Bold" pitchFamily="34" charset="-120"/>
              </a:rPr>
              <a:t>Current Weather</a:t>
            </a:r>
            <a:endParaRPr lang="en-US" sz="1650" dirty="0"/>
          </a:p>
        </p:txBody>
      </p:sp>
      <p:sp>
        <p:nvSpPr>
          <p:cNvPr id="5" name="Text 2"/>
          <p:cNvSpPr/>
          <p:nvPr/>
        </p:nvSpPr>
        <p:spPr>
          <a:xfrm>
            <a:off x="771406" y="2558296"/>
            <a:ext cx="6423303" cy="925830"/>
          </a:xfrm>
          <a:prstGeom prst="rect">
            <a:avLst/>
          </a:prstGeom>
          <a:noFill/>
          <a:ln/>
        </p:spPr>
        <p:txBody>
          <a:bodyPr wrap="square" lIns="0" tIns="0" rIns="0" bIns="0" rtlCol="0" anchor="t"/>
          <a:lstStyle/>
          <a:p>
            <a:pPr marL="0" indent="0" algn="l">
              <a:lnSpc>
                <a:spcPts val="2400"/>
              </a:lnSpc>
              <a:buNone/>
            </a:pPr>
            <a:r>
              <a:rPr lang="en-US" sz="1500" dirty="0">
                <a:solidFill>
                  <a:srgbClr val="E0E4E6"/>
                </a:solidFill>
                <a:latin typeface="Barlow" pitchFamily="34" charset="0"/>
                <a:ea typeface="Barlow" pitchFamily="34" charset="-122"/>
                <a:cs typeface="Barlow" pitchFamily="34" charset="-120"/>
              </a:rPr>
              <a:t>Real-time temperature display (28.3°C) with comprehensive weather condition indicators, providing instant visibility into current atmospheric state</a:t>
            </a:r>
            <a:endParaRPr lang="en-US" sz="1500" dirty="0"/>
          </a:p>
        </p:txBody>
      </p:sp>
      <p:pic>
        <p:nvPicPr>
          <p:cNvPr id="6"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35691" y="1451729"/>
            <a:ext cx="482084" cy="482084"/>
          </a:xfrm>
          <a:prstGeom prst="rect">
            <a:avLst/>
          </a:prstGeom>
        </p:spPr>
      </p:pic>
      <p:sp>
        <p:nvSpPr>
          <p:cNvPr id="7" name="Text 3"/>
          <p:cNvSpPr/>
          <p:nvPr/>
        </p:nvSpPr>
        <p:spPr>
          <a:xfrm>
            <a:off x="7435691" y="2174796"/>
            <a:ext cx="2142768" cy="267891"/>
          </a:xfrm>
          <a:prstGeom prst="rect">
            <a:avLst/>
          </a:prstGeom>
          <a:noFill/>
          <a:ln/>
        </p:spPr>
        <p:txBody>
          <a:bodyPr wrap="none" lIns="0" tIns="0" rIns="0" bIns="0" rtlCol="0" anchor="t"/>
          <a:lstStyle/>
          <a:p>
            <a:pPr marL="0" indent="0" algn="l">
              <a:lnSpc>
                <a:spcPts val="2100"/>
              </a:lnSpc>
              <a:buNone/>
            </a:pPr>
            <a:r>
              <a:rPr lang="en-US" sz="1650" b="1" dirty="0">
                <a:solidFill>
                  <a:srgbClr val="E0E4E6"/>
                </a:solidFill>
                <a:latin typeface="Spline Sans Bold" pitchFamily="34" charset="0"/>
                <a:ea typeface="Spline Sans Bold" pitchFamily="34" charset="-122"/>
                <a:cs typeface="Spline Sans Bold" pitchFamily="34" charset="-120"/>
              </a:rPr>
              <a:t>Wind &amp; Humidity</a:t>
            </a:r>
            <a:endParaRPr lang="en-US" sz="1650" dirty="0"/>
          </a:p>
        </p:txBody>
      </p:sp>
      <p:sp>
        <p:nvSpPr>
          <p:cNvPr id="8" name="Text 4"/>
          <p:cNvSpPr/>
          <p:nvPr/>
        </p:nvSpPr>
        <p:spPr>
          <a:xfrm>
            <a:off x="7435691" y="2558296"/>
            <a:ext cx="6423303" cy="617220"/>
          </a:xfrm>
          <a:prstGeom prst="rect">
            <a:avLst/>
          </a:prstGeom>
          <a:noFill/>
          <a:ln/>
        </p:spPr>
        <p:txBody>
          <a:bodyPr wrap="square" lIns="0" tIns="0" rIns="0" bIns="0" rtlCol="0" anchor="t"/>
          <a:lstStyle/>
          <a:p>
            <a:pPr marL="0" indent="0" algn="l">
              <a:lnSpc>
                <a:spcPts val="2400"/>
              </a:lnSpc>
              <a:buNone/>
            </a:pPr>
            <a:r>
              <a:rPr lang="en-US" sz="1500" dirty="0">
                <a:solidFill>
                  <a:srgbClr val="E0E4E6"/>
                </a:solidFill>
                <a:latin typeface="Barlow" pitchFamily="34" charset="0"/>
                <a:ea typeface="Barlow" pitchFamily="34" charset="-122"/>
                <a:cs typeface="Barlow" pitchFamily="34" charset="-120"/>
              </a:rPr>
              <a:t>Continuous monitoring of wind speed (11.20 km/h) and humidity levels (79%), essential metrics for comfort and safety assessment</a:t>
            </a:r>
            <a:endParaRPr lang="en-US" sz="1500" dirty="0"/>
          </a:p>
        </p:txBody>
      </p:sp>
      <p:pic>
        <p:nvPicPr>
          <p:cNvPr id="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1406" y="3869769"/>
            <a:ext cx="482084" cy="482084"/>
          </a:xfrm>
          <a:prstGeom prst="rect">
            <a:avLst/>
          </a:prstGeom>
        </p:spPr>
      </p:pic>
      <p:sp>
        <p:nvSpPr>
          <p:cNvPr id="10" name="Text 5"/>
          <p:cNvSpPr/>
          <p:nvPr/>
        </p:nvSpPr>
        <p:spPr>
          <a:xfrm>
            <a:off x="771406" y="4592836"/>
            <a:ext cx="2142768" cy="267891"/>
          </a:xfrm>
          <a:prstGeom prst="rect">
            <a:avLst/>
          </a:prstGeom>
          <a:noFill/>
          <a:ln/>
        </p:spPr>
        <p:txBody>
          <a:bodyPr wrap="none" lIns="0" tIns="0" rIns="0" bIns="0" rtlCol="0" anchor="t"/>
          <a:lstStyle/>
          <a:p>
            <a:pPr marL="0" indent="0" algn="l">
              <a:lnSpc>
                <a:spcPts val="2100"/>
              </a:lnSpc>
              <a:buNone/>
            </a:pPr>
            <a:r>
              <a:rPr lang="en-US" sz="1650" b="1" dirty="0">
                <a:solidFill>
                  <a:srgbClr val="E0E4E6"/>
                </a:solidFill>
                <a:latin typeface="Spline Sans Bold" pitchFamily="34" charset="0"/>
                <a:ea typeface="Spline Sans Bold" pitchFamily="34" charset="-122"/>
                <a:cs typeface="Spline Sans Bold" pitchFamily="34" charset="-120"/>
              </a:rPr>
              <a:t>Visibility Index</a:t>
            </a:r>
            <a:endParaRPr lang="en-US" sz="1650" dirty="0"/>
          </a:p>
        </p:txBody>
      </p:sp>
      <p:sp>
        <p:nvSpPr>
          <p:cNvPr id="11" name="Text 6"/>
          <p:cNvSpPr/>
          <p:nvPr/>
        </p:nvSpPr>
        <p:spPr>
          <a:xfrm>
            <a:off x="771406" y="4976336"/>
            <a:ext cx="6423303" cy="617220"/>
          </a:xfrm>
          <a:prstGeom prst="rect">
            <a:avLst/>
          </a:prstGeom>
          <a:noFill/>
          <a:ln/>
        </p:spPr>
        <p:txBody>
          <a:bodyPr wrap="square" lIns="0" tIns="0" rIns="0" bIns="0" rtlCol="0" anchor="t"/>
          <a:lstStyle/>
          <a:p>
            <a:pPr marL="0" indent="0" algn="l">
              <a:lnSpc>
                <a:spcPts val="2400"/>
              </a:lnSpc>
              <a:buNone/>
            </a:pPr>
            <a:r>
              <a:rPr lang="en-US" sz="1500" dirty="0">
                <a:solidFill>
                  <a:srgbClr val="E0E4E6"/>
                </a:solidFill>
                <a:latin typeface="Barlow" pitchFamily="34" charset="0"/>
                <a:ea typeface="Barlow" pitchFamily="34" charset="-122"/>
                <a:cs typeface="Barlow" pitchFamily="34" charset="-120"/>
              </a:rPr>
              <a:t>Current visibility measurement (3 km) helps users assess conditions for travel and outdoor activities with precision</a:t>
            </a:r>
            <a:endParaRPr lang="en-US" sz="1500" dirty="0"/>
          </a:p>
        </p:txBody>
      </p:sp>
      <p:pic>
        <p:nvPicPr>
          <p:cNvPr id="12"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35691" y="3869769"/>
            <a:ext cx="482084" cy="482084"/>
          </a:xfrm>
          <a:prstGeom prst="rect">
            <a:avLst/>
          </a:prstGeom>
        </p:spPr>
      </p:pic>
      <p:sp>
        <p:nvSpPr>
          <p:cNvPr id="13" name="Text 7"/>
          <p:cNvSpPr/>
          <p:nvPr/>
        </p:nvSpPr>
        <p:spPr>
          <a:xfrm>
            <a:off x="7435691" y="4592836"/>
            <a:ext cx="2142768" cy="267891"/>
          </a:xfrm>
          <a:prstGeom prst="rect">
            <a:avLst/>
          </a:prstGeom>
          <a:noFill/>
          <a:ln/>
        </p:spPr>
        <p:txBody>
          <a:bodyPr wrap="none" lIns="0" tIns="0" rIns="0" bIns="0" rtlCol="0" anchor="t"/>
          <a:lstStyle/>
          <a:p>
            <a:pPr marL="0" indent="0" algn="l">
              <a:lnSpc>
                <a:spcPts val="2100"/>
              </a:lnSpc>
              <a:buNone/>
            </a:pPr>
            <a:r>
              <a:rPr lang="en-US" sz="1650" b="1" dirty="0">
                <a:solidFill>
                  <a:srgbClr val="E0E4E6"/>
                </a:solidFill>
                <a:latin typeface="Spline Sans Bold" pitchFamily="34" charset="0"/>
                <a:ea typeface="Spline Sans Bold" pitchFamily="34" charset="-122"/>
                <a:cs typeface="Spline Sans Bold" pitchFamily="34" charset="-120"/>
              </a:rPr>
              <a:t>Air Pressure</a:t>
            </a:r>
            <a:endParaRPr lang="en-US" sz="1650" dirty="0"/>
          </a:p>
        </p:txBody>
      </p:sp>
      <p:sp>
        <p:nvSpPr>
          <p:cNvPr id="14" name="Text 8"/>
          <p:cNvSpPr/>
          <p:nvPr/>
        </p:nvSpPr>
        <p:spPr>
          <a:xfrm>
            <a:off x="7435691" y="4976336"/>
            <a:ext cx="6423303" cy="617220"/>
          </a:xfrm>
          <a:prstGeom prst="rect">
            <a:avLst/>
          </a:prstGeom>
          <a:noFill/>
          <a:ln/>
        </p:spPr>
        <p:txBody>
          <a:bodyPr wrap="square" lIns="0" tIns="0" rIns="0" bIns="0" rtlCol="0" anchor="t"/>
          <a:lstStyle/>
          <a:p>
            <a:pPr marL="0" indent="0" algn="l">
              <a:lnSpc>
                <a:spcPts val="2400"/>
              </a:lnSpc>
              <a:buNone/>
            </a:pPr>
            <a:r>
              <a:rPr lang="en-US" sz="1500" dirty="0">
                <a:solidFill>
                  <a:srgbClr val="E0E4E6"/>
                </a:solidFill>
                <a:latin typeface="Barlow" pitchFamily="34" charset="0"/>
                <a:ea typeface="Barlow" pitchFamily="34" charset="-122"/>
                <a:cs typeface="Barlow" pitchFamily="34" charset="-120"/>
              </a:rPr>
              <a:t>Atmospheric pressure monitoring (29.80 inHg) tracks barometric changes that indicate incoming weather systems</a:t>
            </a:r>
            <a:endParaRPr lang="en-US" sz="1500" dirty="0"/>
          </a:p>
        </p:txBody>
      </p:sp>
      <p:pic>
        <p:nvPicPr>
          <p:cNvPr id="15"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1406" y="5979200"/>
            <a:ext cx="482084" cy="482084"/>
          </a:xfrm>
          <a:prstGeom prst="rect">
            <a:avLst/>
          </a:prstGeom>
        </p:spPr>
      </p:pic>
      <p:sp>
        <p:nvSpPr>
          <p:cNvPr id="16" name="Text 9"/>
          <p:cNvSpPr/>
          <p:nvPr/>
        </p:nvSpPr>
        <p:spPr>
          <a:xfrm>
            <a:off x="771406" y="6702266"/>
            <a:ext cx="2142768" cy="267891"/>
          </a:xfrm>
          <a:prstGeom prst="rect">
            <a:avLst/>
          </a:prstGeom>
          <a:noFill/>
          <a:ln/>
        </p:spPr>
        <p:txBody>
          <a:bodyPr wrap="none" lIns="0" tIns="0" rIns="0" bIns="0" rtlCol="0" anchor="t"/>
          <a:lstStyle/>
          <a:p>
            <a:pPr marL="0" indent="0" algn="l">
              <a:lnSpc>
                <a:spcPts val="2100"/>
              </a:lnSpc>
              <a:buNone/>
            </a:pPr>
            <a:r>
              <a:rPr lang="en-US" sz="1650" b="1" dirty="0">
                <a:solidFill>
                  <a:srgbClr val="E0E4E6"/>
                </a:solidFill>
                <a:latin typeface="Spline Sans Bold" pitchFamily="34" charset="0"/>
                <a:ea typeface="Spline Sans Bold" pitchFamily="34" charset="-122"/>
                <a:cs typeface="Spline Sans Bold" pitchFamily="34" charset="-120"/>
              </a:rPr>
              <a:t>UV Index</a:t>
            </a:r>
            <a:endParaRPr lang="en-US" sz="1650" dirty="0"/>
          </a:p>
        </p:txBody>
      </p:sp>
      <p:sp>
        <p:nvSpPr>
          <p:cNvPr id="17" name="Text 10"/>
          <p:cNvSpPr/>
          <p:nvPr/>
        </p:nvSpPr>
        <p:spPr>
          <a:xfrm>
            <a:off x="771406" y="7085767"/>
            <a:ext cx="6423303" cy="617220"/>
          </a:xfrm>
          <a:prstGeom prst="rect">
            <a:avLst/>
          </a:prstGeom>
          <a:noFill/>
          <a:ln/>
        </p:spPr>
        <p:txBody>
          <a:bodyPr wrap="square" lIns="0" tIns="0" rIns="0" bIns="0" rtlCol="0" anchor="t"/>
          <a:lstStyle/>
          <a:p>
            <a:pPr marL="0" indent="0" algn="l">
              <a:lnSpc>
                <a:spcPts val="2400"/>
              </a:lnSpc>
              <a:buNone/>
            </a:pPr>
            <a:r>
              <a:rPr lang="en-US" sz="1500" dirty="0">
                <a:solidFill>
                  <a:srgbClr val="E0E4E6"/>
                </a:solidFill>
                <a:latin typeface="Barlow" pitchFamily="34" charset="0"/>
                <a:ea typeface="Barlow" pitchFamily="34" charset="-122"/>
                <a:cs typeface="Barlow" pitchFamily="34" charset="-120"/>
              </a:rPr>
              <a:t>Real-time UV radiation levels (0.00) provide crucial information for sun exposure safety and outdoor planning</a:t>
            </a:r>
            <a:endParaRPr lang="en-US" sz="1500" dirty="0"/>
          </a:p>
        </p:txBody>
      </p:sp>
      <p:pic>
        <p:nvPicPr>
          <p:cNvPr id="18" name="Image 5"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35691" y="5979200"/>
            <a:ext cx="482084" cy="482084"/>
          </a:xfrm>
          <a:prstGeom prst="rect">
            <a:avLst/>
          </a:prstGeom>
        </p:spPr>
      </p:pic>
      <p:sp>
        <p:nvSpPr>
          <p:cNvPr id="19" name="Text 11"/>
          <p:cNvSpPr/>
          <p:nvPr/>
        </p:nvSpPr>
        <p:spPr>
          <a:xfrm>
            <a:off x="7435691" y="6702266"/>
            <a:ext cx="2142768" cy="267891"/>
          </a:xfrm>
          <a:prstGeom prst="rect">
            <a:avLst/>
          </a:prstGeom>
          <a:noFill/>
          <a:ln/>
        </p:spPr>
        <p:txBody>
          <a:bodyPr wrap="none" lIns="0" tIns="0" rIns="0" bIns="0" rtlCol="0" anchor="t"/>
          <a:lstStyle/>
          <a:p>
            <a:pPr marL="0" indent="0" algn="l">
              <a:lnSpc>
                <a:spcPts val="2100"/>
              </a:lnSpc>
              <a:buNone/>
            </a:pPr>
            <a:r>
              <a:rPr lang="en-US" sz="1650" b="1" dirty="0">
                <a:solidFill>
                  <a:srgbClr val="E0E4E6"/>
                </a:solidFill>
                <a:latin typeface="Spline Sans Bold" pitchFamily="34" charset="0"/>
                <a:ea typeface="Spline Sans Bold" pitchFamily="34" charset="-122"/>
                <a:cs typeface="Spline Sans Bold" pitchFamily="34" charset="-120"/>
              </a:rPr>
              <a:t>Precipitation</a:t>
            </a:r>
            <a:endParaRPr lang="en-US" sz="1650" dirty="0"/>
          </a:p>
        </p:txBody>
      </p:sp>
      <p:sp>
        <p:nvSpPr>
          <p:cNvPr id="20" name="Text 12"/>
          <p:cNvSpPr/>
          <p:nvPr/>
        </p:nvSpPr>
        <p:spPr>
          <a:xfrm>
            <a:off x="7435691" y="7085767"/>
            <a:ext cx="6423303" cy="617220"/>
          </a:xfrm>
          <a:prstGeom prst="rect">
            <a:avLst/>
          </a:prstGeom>
          <a:noFill/>
          <a:ln/>
        </p:spPr>
        <p:txBody>
          <a:bodyPr wrap="square" lIns="0" tIns="0" rIns="0" bIns="0" rtlCol="0" anchor="t"/>
          <a:lstStyle/>
          <a:p>
            <a:pPr marL="0" indent="0" algn="l">
              <a:lnSpc>
                <a:spcPts val="2400"/>
              </a:lnSpc>
              <a:buNone/>
            </a:pPr>
            <a:r>
              <a:rPr lang="en-US" sz="1500" dirty="0">
                <a:solidFill>
                  <a:srgbClr val="E0E4E6"/>
                </a:solidFill>
                <a:latin typeface="Barlow" pitchFamily="34" charset="0"/>
                <a:ea typeface="Barlow" pitchFamily="34" charset="-122"/>
                <a:cs typeface="Barlow" pitchFamily="34" charset="-120"/>
              </a:rPr>
              <a:t>Accurate rainfall measurement (0 mm) tracks current precipitation and accumulation over time</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81063" y="685919"/>
            <a:ext cx="5499140" cy="611981"/>
          </a:xfrm>
          <a:prstGeom prst="rect">
            <a:avLst/>
          </a:prstGeom>
          <a:noFill/>
          <a:ln/>
        </p:spPr>
        <p:txBody>
          <a:bodyPr wrap="none" lIns="0" tIns="0" rIns="0" bIns="0" rtlCol="0" anchor="t"/>
          <a:lstStyle/>
          <a:p>
            <a:pPr marL="0" indent="0" algn="l">
              <a:lnSpc>
                <a:spcPts val="4800"/>
              </a:lnSpc>
              <a:buNone/>
            </a:pPr>
            <a:r>
              <a:rPr lang="en-US" sz="3850" b="1" dirty="0">
                <a:solidFill>
                  <a:srgbClr val="F0FCFF"/>
                </a:solidFill>
                <a:latin typeface="Spline Sans Bold" pitchFamily="34" charset="0"/>
                <a:ea typeface="Spline Sans Bold" pitchFamily="34" charset="-122"/>
                <a:cs typeface="Spline Sans Bold" pitchFamily="34" charset="-120"/>
              </a:rPr>
              <a:t>7-Day Weather Forecast</a:t>
            </a:r>
            <a:endParaRPr lang="en-US" sz="3850" dirty="0"/>
          </a:p>
        </p:txBody>
      </p:sp>
      <p:sp>
        <p:nvSpPr>
          <p:cNvPr id="3" name="Text 1"/>
          <p:cNvSpPr/>
          <p:nvPr/>
        </p:nvSpPr>
        <p:spPr>
          <a:xfrm>
            <a:off x="881063" y="1738432"/>
            <a:ext cx="12868275" cy="704850"/>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The dashboard features an intuitive temperature trend visualization spanning the entire week, displaying fluctuations from 27.5°C to 26.3°C. This graphical representation enables users to quickly identify weather patterns and plan accordingly for the week ahead.</a:t>
            </a:r>
            <a:endParaRPr lang="en-US" sz="1700"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1063" y="2718554"/>
            <a:ext cx="220266" cy="220266"/>
          </a:xfrm>
          <a:prstGeom prst="rect">
            <a:avLst/>
          </a:prstGeom>
        </p:spPr>
      </p:pic>
      <p:sp>
        <p:nvSpPr>
          <p:cNvPr id="5" name="Shape 2"/>
          <p:cNvSpPr/>
          <p:nvPr/>
        </p:nvSpPr>
        <p:spPr>
          <a:xfrm>
            <a:off x="881063" y="3034903"/>
            <a:ext cx="4142542" cy="30480"/>
          </a:xfrm>
          <a:prstGeom prst="rect">
            <a:avLst/>
          </a:prstGeom>
          <a:solidFill>
            <a:srgbClr val="16FFBB"/>
          </a:solidFill>
          <a:ln/>
        </p:spPr>
      </p:sp>
      <p:sp>
        <p:nvSpPr>
          <p:cNvPr id="6" name="Text 3"/>
          <p:cNvSpPr/>
          <p:nvPr/>
        </p:nvSpPr>
        <p:spPr>
          <a:xfrm>
            <a:off x="881063" y="3205996"/>
            <a:ext cx="2447687" cy="305991"/>
          </a:xfrm>
          <a:prstGeom prst="rect">
            <a:avLst/>
          </a:prstGeom>
          <a:noFill/>
          <a:ln/>
        </p:spPr>
        <p:txBody>
          <a:bodyPr wrap="none" lIns="0" tIns="0" rIns="0" bIns="0" rtlCol="0" anchor="t"/>
          <a:lstStyle/>
          <a:p>
            <a:pPr marL="0" indent="0" algn="l">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Friday</a:t>
            </a:r>
            <a:endParaRPr lang="en-US" sz="1900" dirty="0"/>
          </a:p>
        </p:txBody>
      </p:sp>
      <p:sp>
        <p:nvSpPr>
          <p:cNvPr id="7" name="Text 4"/>
          <p:cNvSpPr/>
          <p:nvPr/>
        </p:nvSpPr>
        <p:spPr>
          <a:xfrm>
            <a:off x="881063" y="3644146"/>
            <a:ext cx="4142542" cy="352425"/>
          </a:xfrm>
          <a:prstGeom prst="rect">
            <a:avLst/>
          </a:prstGeom>
          <a:noFill/>
          <a:ln/>
        </p:spPr>
        <p:txBody>
          <a:bodyPr wrap="non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27.5°C - Warmest day of the week</a:t>
            </a:r>
            <a:endParaRPr lang="en-US" sz="1700" dirty="0"/>
          </a:p>
        </p:txBody>
      </p:sp>
      <p:pic>
        <p:nvPicPr>
          <p:cNvPr id="8"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43870" y="2718554"/>
            <a:ext cx="220266" cy="220266"/>
          </a:xfrm>
          <a:prstGeom prst="rect">
            <a:avLst/>
          </a:prstGeom>
        </p:spPr>
      </p:pic>
      <p:sp>
        <p:nvSpPr>
          <p:cNvPr id="9" name="Shape 5"/>
          <p:cNvSpPr/>
          <p:nvPr/>
        </p:nvSpPr>
        <p:spPr>
          <a:xfrm>
            <a:off x="5243870" y="3034903"/>
            <a:ext cx="4142542" cy="30480"/>
          </a:xfrm>
          <a:prstGeom prst="rect">
            <a:avLst/>
          </a:prstGeom>
          <a:solidFill>
            <a:srgbClr val="29DDDA"/>
          </a:solidFill>
          <a:ln/>
        </p:spPr>
      </p:sp>
      <p:sp>
        <p:nvSpPr>
          <p:cNvPr id="10" name="Text 6"/>
          <p:cNvSpPr/>
          <p:nvPr/>
        </p:nvSpPr>
        <p:spPr>
          <a:xfrm>
            <a:off x="5243870" y="3205996"/>
            <a:ext cx="2447687" cy="305991"/>
          </a:xfrm>
          <a:prstGeom prst="rect">
            <a:avLst/>
          </a:prstGeom>
          <a:noFill/>
          <a:ln/>
        </p:spPr>
        <p:txBody>
          <a:bodyPr wrap="none" lIns="0" tIns="0" rIns="0" bIns="0" rtlCol="0" anchor="t"/>
          <a:lstStyle/>
          <a:p>
            <a:pPr marL="0" indent="0" algn="l">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Saturday</a:t>
            </a:r>
            <a:endParaRPr lang="en-US" sz="1900" dirty="0"/>
          </a:p>
        </p:txBody>
      </p:sp>
      <p:sp>
        <p:nvSpPr>
          <p:cNvPr id="11" name="Text 7"/>
          <p:cNvSpPr/>
          <p:nvPr/>
        </p:nvSpPr>
        <p:spPr>
          <a:xfrm>
            <a:off x="5243870" y="3644146"/>
            <a:ext cx="4142542" cy="352425"/>
          </a:xfrm>
          <a:prstGeom prst="rect">
            <a:avLst/>
          </a:prstGeom>
          <a:noFill/>
          <a:ln/>
        </p:spPr>
        <p:txBody>
          <a:bodyPr wrap="non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27.0°C - Continued warm conditions</a:t>
            </a:r>
            <a:endParaRPr lang="en-US" sz="1700" dirty="0"/>
          </a:p>
        </p:txBody>
      </p:sp>
      <p:pic>
        <p:nvPicPr>
          <p:cNvPr id="12"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06677" y="2718554"/>
            <a:ext cx="220266" cy="220266"/>
          </a:xfrm>
          <a:prstGeom prst="rect">
            <a:avLst/>
          </a:prstGeom>
        </p:spPr>
      </p:pic>
      <p:sp>
        <p:nvSpPr>
          <p:cNvPr id="13" name="Shape 8"/>
          <p:cNvSpPr/>
          <p:nvPr/>
        </p:nvSpPr>
        <p:spPr>
          <a:xfrm>
            <a:off x="9606677" y="3034903"/>
            <a:ext cx="4142542" cy="30480"/>
          </a:xfrm>
          <a:prstGeom prst="rect">
            <a:avLst/>
          </a:prstGeom>
          <a:solidFill>
            <a:srgbClr val="37A7E7"/>
          </a:solidFill>
          <a:ln/>
        </p:spPr>
      </p:sp>
      <p:sp>
        <p:nvSpPr>
          <p:cNvPr id="14" name="Text 9"/>
          <p:cNvSpPr/>
          <p:nvPr/>
        </p:nvSpPr>
        <p:spPr>
          <a:xfrm>
            <a:off x="9606677" y="3205996"/>
            <a:ext cx="2447687" cy="305991"/>
          </a:xfrm>
          <a:prstGeom prst="rect">
            <a:avLst/>
          </a:prstGeom>
          <a:noFill/>
          <a:ln/>
        </p:spPr>
        <p:txBody>
          <a:bodyPr wrap="none" lIns="0" tIns="0" rIns="0" bIns="0" rtlCol="0" anchor="t"/>
          <a:lstStyle/>
          <a:p>
            <a:pPr marL="0" indent="0" algn="l">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Sunday</a:t>
            </a:r>
            <a:endParaRPr lang="en-US" sz="1900" dirty="0"/>
          </a:p>
        </p:txBody>
      </p:sp>
      <p:sp>
        <p:nvSpPr>
          <p:cNvPr id="15" name="Text 10"/>
          <p:cNvSpPr/>
          <p:nvPr/>
        </p:nvSpPr>
        <p:spPr>
          <a:xfrm>
            <a:off x="9606677" y="3644146"/>
            <a:ext cx="4142542" cy="352425"/>
          </a:xfrm>
          <a:prstGeom prst="rect">
            <a:avLst/>
          </a:prstGeom>
          <a:noFill/>
          <a:ln/>
        </p:spPr>
        <p:txBody>
          <a:bodyPr wrap="non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26.2°C - Slight temperature drop</a:t>
            </a:r>
            <a:endParaRPr lang="en-US" sz="1700" dirty="0"/>
          </a:p>
        </p:txBody>
      </p:sp>
      <p:pic>
        <p:nvPicPr>
          <p:cNvPr id="16"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1063" y="4409480"/>
            <a:ext cx="220266" cy="220266"/>
          </a:xfrm>
          <a:prstGeom prst="rect">
            <a:avLst/>
          </a:prstGeom>
        </p:spPr>
      </p:pic>
      <p:sp>
        <p:nvSpPr>
          <p:cNvPr id="17" name="Shape 11"/>
          <p:cNvSpPr/>
          <p:nvPr/>
        </p:nvSpPr>
        <p:spPr>
          <a:xfrm>
            <a:off x="881063" y="4725829"/>
            <a:ext cx="4142542" cy="30480"/>
          </a:xfrm>
          <a:prstGeom prst="rect">
            <a:avLst/>
          </a:prstGeom>
          <a:solidFill>
            <a:srgbClr val="091231"/>
          </a:solidFill>
          <a:ln/>
        </p:spPr>
      </p:sp>
      <p:sp>
        <p:nvSpPr>
          <p:cNvPr id="18" name="Text 12"/>
          <p:cNvSpPr/>
          <p:nvPr/>
        </p:nvSpPr>
        <p:spPr>
          <a:xfrm>
            <a:off x="881063" y="4896922"/>
            <a:ext cx="2447687" cy="305991"/>
          </a:xfrm>
          <a:prstGeom prst="rect">
            <a:avLst/>
          </a:prstGeom>
          <a:noFill/>
          <a:ln/>
        </p:spPr>
        <p:txBody>
          <a:bodyPr wrap="none" lIns="0" tIns="0" rIns="0" bIns="0" rtlCol="0" anchor="t"/>
          <a:lstStyle/>
          <a:p>
            <a:pPr marL="0" indent="0" algn="l">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Monday</a:t>
            </a:r>
            <a:endParaRPr lang="en-US" sz="1900" dirty="0"/>
          </a:p>
        </p:txBody>
      </p:sp>
      <p:sp>
        <p:nvSpPr>
          <p:cNvPr id="19" name="Text 13"/>
          <p:cNvSpPr/>
          <p:nvPr/>
        </p:nvSpPr>
        <p:spPr>
          <a:xfrm>
            <a:off x="881063" y="5335072"/>
            <a:ext cx="4142542" cy="352425"/>
          </a:xfrm>
          <a:prstGeom prst="rect">
            <a:avLst/>
          </a:prstGeom>
          <a:noFill/>
          <a:ln/>
        </p:spPr>
        <p:txBody>
          <a:bodyPr wrap="non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24.8°C - Coolest day predicted</a:t>
            </a:r>
            <a:endParaRPr lang="en-US" sz="1700" dirty="0"/>
          </a:p>
        </p:txBody>
      </p:sp>
      <p:pic>
        <p:nvPicPr>
          <p:cNvPr id="20"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43870" y="4409480"/>
            <a:ext cx="220266" cy="220266"/>
          </a:xfrm>
          <a:prstGeom prst="rect">
            <a:avLst/>
          </a:prstGeom>
        </p:spPr>
      </p:pic>
      <p:sp>
        <p:nvSpPr>
          <p:cNvPr id="21" name="Shape 14"/>
          <p:cNvSpPr/>
          <p:nvPr/>
        </p:nvSpPr>
        <p:spPr>
          <a:xfrm>
            <a:off x="5243870" y="4725829"/>
            <a:ext cx="4142542" cy="30480"/>
          </a:xfrm>
          <a:prstGeom prst="rect">
            <a:avLst/>
          </a:prstGeom>
          <a:solidFill>
            <a:srgbClr val="16FFBB"/>
          </a:solidFill>
          <a:ln/>
        </p:spPr>
      </p:sp>
      <p:sp>
        <p:nvSpPr>
          <p:cNvPr id="22" name="Text 15"/>
          <p:cNvSpPr/>
          <p:nvPr/>
        </p:nvSpPr>
        <p:spPr>
          <a:xfrm>
            <a:off x="5243870" y="4896922"/>
            <a:ext cx="2447687" cy="305991"/>
          </a:xfrm>
          <a:prstGeom prst="rect">
            <a:avLst/>
          </a:prstGeom>
          <a:noFill/>
          <a:ln/>
        </p:spPr>
        <p:txBody>
          <a:bodyPr wrap="none" lIns="0" tIns="0" rIns="0" bIns="0" rtlCol="0" anchor="t"/>
          <a:lstStyle/>
          <a:p>
            <a:pPr marL="0" indent="0" algn="l">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Tuesday</a:t>
            </a:r>
            <a:endParaRPr lang="en-US" sz="1900" dirty="0"/>
          </a:p>
        </p:txBody>
      </p:sp>
      <p:sp>
        <p:nvSpPr>
          <p:cNvPr id="23" name="Text 16"/>
          <p:cNvSpPr/>
          <p:nvPr/>
        </p:nvSpPr>
        <p:spPr>
          <a:xfrm>
            <a:off x="5243870" y="5335072"/>
            <a:ext cx="4142542" cy="352425"/>
          </a:xfrm>
          <a:prstGeom prst="rect">
            <a:avLst/>
          </a:prstGeom>
          <a:noFill/>
          <a:ln/>
        </p:spPr>
        <p:txBody>
          <a:bodyPr wrap="non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25.7°C - Temperature recovery begins</a:t>
            </a:r>
            <a:endParaRPr lang="en-US" sz="1700" dirty="0"/>
          </a:p>
        </p:txBody>
      </p:sp>
      <p:sp>
        <p:nvSpPr>
          <p:cNvPr id="24" name="Shape 17"/>
          <p:cNvSpPr/>
          <p:nvPr/>
        </p:nvSpPr>
        <p:spPr>
          <a:xfrm>
            <a:off x="9606677" y="4725829"/>
            <a:ext cx="4142542" cy="30480"/>
          </a:xfrm>
          <a:prstGeom prst="rect">
            <a:avLst/>
          </a:prstGeom>
          <a:solidFill>
            <a:srgbClr val="29DDDA"/>
          </a:solidFill>
          <a:ln/>
        </p:spPr>
      </p:sp>
      <p:sp>
        <p:nvSpPr>
          <p:cNvPr id="25" name="Text 18"/>
          <p:cNvSpPr/>
          <p:nvPr/>
        </p:nvSpPr>
        <p:spPr>
          <a:xfrm>
            <a:off x="9606677" y="4896922"/>
            <a:ext cx="2447687" cy="305991"/>
          </a:xfrm>
          <a:prstGeom prst="rect">
            <a:avLst/>
          </a:prstGeom>
          <a:noFill/>
          <a:ln/>
        </p:spPr>
        <p:txBody>
          <a:bodyPr wrap="none" lIns="0" tIns="0" rIns="0" bIns="0" rtlCol="0" anchor="t"/>
          <a:lstStyle/>
          <a:p>
            <a:pPr marL="0" indent="0" algn="l">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Wednesday</a:t>
            </a:r>
            <a:endParaRPr lang="en-US" sz="1900" dirty="0"/>
          </a:p>
        </p:txBody>
      </p:sp>
      <p:sp>
        <p:nvSpPr>
          <p:cNvPr id="26" name="Text 19"/>
          <p:cNvSpPr/>
          <p:nvPr/>
        </p:nvSpPr>
        <p:spPr>
          <a:xfrm>
            <a:off x="9606677" y="5335072"/>
            <a:ext cx="4142542" cy="352425"/>
          </a:xfrm>
          <a:prstGeom prst="rect">
            <a:avLst/>
          </a:prstGeom>
          <a:noFill/>
          <a:ln/>
        </p:spPr>
        <p:txBody>
          <a:bodyPr wrap="non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26.3°C - Warming trend continues</a:t>
            </a:r>
            <a:endParaRPr lang="en-US" sz="1700" dirty="0"/>
          </a:p>
        </p:txBody>
      </p:sp>
      <p:sp>
        <p:nvSpPr>
          <p:cNvPr id="27" name="Shape 20"/>
          <p:cNvSpPr/>
          <p:nvPr/>
        </p:nvSpPr>
        <p:spPr>
          <a:xfrm>
            <a:off x="881063" y="6416754"/>
            <a:ext cx="12868156" cy="30480"/>
          </a:xfrm>
          <a:prstGeom prst="rect">
            <a:avLst/>
          </a:prstGeom>
          <a:solidFill>
            <a:srgbClr val="37A7E7"/>
          </a:solidFill>
          <a:ln/>
        </p:spPr>
      </p:sp>
      <p:sp>
        <p:nvSpPr>
          <p:cNvPr id="28" name="Text 21"/>
          <p:cNvSpPr/>
          <p:nvPr/>
        </p:nvSpPr>
        <p:spPr>
          <a:xfrm>
            <a:off x="881063" y="6587847"/>
            <a:ext cx="2447687" cy="305991"/>
          </a:xfrm>
          <a:prstGeom prst="rect">
            <a:avLst/>
          </a:prstGeom>
          <a:noFill/>
          <a:ln/>
        </p:spPr>
        <p:txBody>
          <a:bodyPr wrap="none" lIns="0" tIns="0" rIns="0" bIns="0" rtlCol="0" anchor="t"/>
          <a:lstStyle/>
          <a:p>
            <a:pPr marL="0" indent="0" algn="l">
              <a:lnSpc>
                <a:spcPts val="2400"/>
              </a:lnSpc>
              <a:buNone/>
            </a:pPr>
            <a:r>
              <a:rPr lang="en-US" sz="1900" b="1" dirty="0">
                <a:solidFill>
                  <a:srgbClr val="E0E4E6"/>
                </a:solidFill>
                <a:latin typeface="Spline Sans Bold" pitchFamily="34" charset="0"/>
                <a:ea typeface="Spline Sans Bold" pitchFamily="34" charset="-122"/>
                <a:cs typeface="Spline Sans Bold" pitchFamily="34" charset="-120"/>
              </a:rPr>
              <a:t>Thursday</a:t>
            </a:r>
            <a:endParaRPr lang="en-US" sz="1900" dirty="0"/>
          </a:p>
        </p:txBody>
      </p:sp>
      <p:sp>
        <p:nvSpPr>
          <p:cNvPr id="29" name="Text 22"/>
          <p:cNvSpPr/>
          <p:nvPr/>
        </p:nvSpPr>
        <p:spPr>
          <a:xfrm>
            <a:off x="881063" y="7025997"/>
            <a:ext cx="12868156" cy="352425"/>
          </a:xfrm>
          <a:prstGeom prst="rect">
            <a:avLst/>
          </a:prstGeom>
          <a:noFill/>
          <a:ln/>
        </p:spPr>
        <p:txBody>
          <a:bodyPr wrap="non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26.8°C - Week-end stabilization</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21030" y="426958"/>
            <a:ext cx="5507236" cy="431244"/>
          </a:xfrm>
          <a:prstGeom prst="rect">
            <a:avLst/>
          </a:prstGeom>
          <a:noFill/>
          <a:ln/>
        </p:spPr>
        <p:txBody>
          <a:bodyPr wrap="none" lIns="0" tIns="0" rIns="0" bIns="0" rtlCol="0" anchor="t"/>
          <a:lstStyle/>
          <a:p>
            <a:pPr marL="0" indent="0" algn="l">
              <a:lnSpc>
                <a:spcPts val="3350"/>
              </a:lnSpc>
              <a:buNone/>
            </a:pPr>
            <a:r>
              <a:rPr lang="en-US" sz="2700" b="1" dirty="0">
                <a:solidFill>
                  <a:srgbClr val="F0FCFF"/>
                </a:solidFill>
                <a:latin typeface="Spline Sans Bold" pitchFamily="34" charset="0"/>
                <a:ea typeface="Spline Sans Bold" pitchFamily="34" charset="-122"/>
                <a:cs typeface="Spline Sans Bold" pitchFamily="34" charset="-120"/>
              </a:rPr>
              <a:t>Advanced Monitoring Capabilities</a:t>
            </a:r>
            <a:endParaRPr lang="en-US" sz="2700" dirty="0"/>
          </a:p>
        </p:txBody>
      </p:sp>
      <p:sp>
        <p:nvSpPr>
          <p:cNvPr id="3" name="Text 1"/>
          <p:cNvSpPr/>
          <p:nvPr/>
        </p:nvSpPr>
        <p:spPr>
          <a:xfrm>
            <a:off x="621030" y="1246346"/>
            <a:ext cx="2070259" cy="258723"/>
          </a:xfrm>
          <a:prstGeom prst="rect">
            <a:avLst/>
          </a:prstGeom>
          <a:noFill/>
          <a:ln/>
        </p:spPr>
        <p:txBody>
          <a:bodyPr wrap="none" lIns="0" tIns="0" rIns="0" bIns="0" rtlCol="0" anchor="t"/>
          <a:lstStyle/>
          <a:p>
            <a:pPr marL="0" indent="0" algn="l">
              <a:lnSpc>
                <a:spcPts val="2000"/>
              </a:lnSpc>
              <a:buNone/>
            </a:pPr>
            <a:r>
              <a:rPr lang="en-US" sz="1600" b="1" dirty="0">
                <a:solidFill>
                  <a:srgbClr val="F0FCFF"/>
                </a:solidFill>
                <a:latin typeface="Spline Sans Bold" pitchFamily="34" charset="0"/>
                <a:ea typeface="Spline Sans Bold" pitchFamily="34" charset="-122"/>
                <a:cs typeface="Spline Sans Bold" pitchFamily="34" charset="-120"/>
              </a:rPr>
              <a:t>Air Quality Index</a:t>
            </a:r>
            <a:endParaRPr lang="en-US" sz="1600" dirty="0"/>
          </a:p>
        </p:txBody>
      </p:sp>
      <p:sp>
        <p:nvSpPr>
          <p:cNvPr id="4" name="Text 2"/>
          <p:cNvSpPr/>
          <p:nvPr/>
        </p:nvSpPr>
        <p:spPr>
          <a:xfrm>
            <a:off x="621030" y="1660327"/>
            <a:ext cx="6504742" cy="248364"/>
          </a:xfrm>
          <a:prstGeom prst="rect">
            <a:avLst/>
          </a:prstGeom>
          <a:noFill/>
          <a:ln/>
        </p:spPr>
        <p:txBody>
          <a:bodyPr wrap="none" lIns="0" tIns="0" rIns="0" bIns="0" rtlCol="0" anchor="t"/>
          <a:lstStyle/>
          <a:p>
            <a:pPr marL="0" indent="0" algn="l">
              <a:lnSpc>
                <a:spcPts val="1950"/>
              </a:lnSpc>
              <a:buNone/>
            </a:pPr>
            <a:r>
              <a:rPr lang="en-US" sz="1200" b="1" dirty="0">
                <a:solidFill>
                  <a:srgbClr val="E0E4E6"/>
                </a:solidFill>
                <a:latin typeface="Barlow" pitchFamily="34" charset="0"/>
                <a:ea typeface="Barlow" pitchFamily="34" charset="-122"/>
                <a:cs typeface="Barlow" pitchFamily="34" charset="-120"/>
              </a:rPr>
              <a:t>PM10 Level: 65</a:t>
            </a:r>
            <a:endParaRPr lang="en-US" sz="1200" dirty="0"/>
          </a:p>
        </p:txBody>
      </p:sp>
      <p:sp>
        <p:nvSpPr>
          <p:cNvPr id="5" name="Text 3"/>
          <p:cNvSpPr/>
          <p:nvPr/>
        </p:nvSpPr>
        <p:spPr>
          <a:xfrm>
            <a:off x="621030" y="2048351"/>
            <a:ext cx="6504742" cy="993458"/>
          </a:xfrm>
          <a:prstGeom prst="rect">
            <a:avLst/>
          </a:prstGeom>
          <a:noFill/>
          <a:ln/>
        </p:spPr>
        <p:txBody>
          <a:bodyPr wrap="square" lIns="0" tIns="0" rIns="0" bIns="0" rtlCol="0" anchor="t"/>
          <a:lstStyle/>
          <a:p>
            <a:pPr marL="0" indent="0" algn="l">
              <a:lnSpc>
                <a:spcPts val="1950"/>
              </a:lnSpc>
              <a:buNone/>
            </a:pPr>
            <a:r>
              <a:rPr lang="en-US" sz="1200" dirty="0">
                <a:solidFill>
                  <a:srgbClr val="E0E4E6"/>
                </a:solidFill>
                <a:latin typeface="Barlow" pitchFamily="34" charset="0"/>
                <a:ea typeface="Barlow" pitchFamily="34" charset="-122"/>
                <a:cs typeface="Barlow" pitchFamily="34" charset="-120"/>
              </a:rPr>
              <a:t>The dashboard monitors critical air quality parameters including PM2.5 particulate matter, sulfur dioxide (SO2), carbon monoxide (CO), and nitrogen dioxide (NO2) levels. This comprehensive tracking ensures users stay informed about air quality conditions that may affect health and outdoor activities.</a:t>
            </a:r>
            <a:endParaRPr lang="en-US" sz="1200" dirty="0"/>
          </a:p>
        </p:txBody>
      </p:sp>
      <p:pic>
        <p:nvPicPr>
          <p:cNvPr id="6" name="Image 0" descr="preencoded.png"/>
          <p:cNvPicPr>
            <a:picLocks noChangeAspect="1"/>
          </p:cNvPicPr>
          <p:nvPr/>
        </p:nvPicPr>
        <p:blipFill>
          <a:blip r:embed="rId3"/>
          <a:stretch>
            <a:fillRect/>
          </a:stretch>
        </p:blipFill>
        <p:spPr>
          <a:xfrm>
            <a:off x="621030" y="3216473"/>
            <a:ext cx="6504742" cy="4335304"/>
          </a:xfrm>
          <a:prstGeom prst="rect">
            <a:avLst/>
          </a:prstGeom>
        </p:spPr>
      </p:pic>
      <p:sp>
        <p:nvSpPr>
          <p:cNvPr id="7" name="Text 4"/>
          <p:cNvSpPr/>
          <p:nvPr/>
        </p:nvSpPr>
        <p:spPr>
          <a:xfrm>
            <a:off x="7512248" y="1246346"/>
            <a:ext cx="2070259" cy="258723"/>
          </a:xfrm>
          <a:prstGeom prst="rect">
            <a:avLst/>
          </a:prstGeom>
          <a:noFill/>
          <a:ln/>
        </p:spPr>
        <p:txBody>
          <a:bodyPr wrap="none" lIns="0" tIns="0" rIns="0" bIns="0" rtlCol="0" anchor="t"/>
          <a:lstStyle/>
          <a:p>
            <a:pPr marL="0" indent="0" algn="l">
              <a:lnSpc>
                <a:spcPts val="2000"/>
              </a:lnSpc>
              <a:buNone/>
            </a:pPr>
            <a:r>
              <a:rPr lang="en-US" sz="1600" b="1" dirty="0">
                <a:solidFill>
                  <a:srgbClr val="F0FCFF"/>
                </a:solidFill>
                <a:latin typeface="Spline Sans Bold" pitchFamily="34" charset="0"/>
                <a:ea typeface="Spline Sans Bold" pitchFamily="34" charset="-122"/>
                <a:cs typeface="Spline Sans Bold" pitchFamily="34" charset="-120"/>
              </a:rPr>
              <a:t>Sunrise &amp; Sunset</a:t>
            </a:r>
            <a:endParaRPr lang="en-US" sz="1600" dirty="0"/>
          </a:p>
        </p:txBody>
      </p:sp>
      <p:sp>
        <p:nvSpPr>
          <p:cNvPr id="8" name="Text 5"/>
          <p:cNvSpPr/>
          <p:nvPr/>
        </p:nvSpPr>
        <p:spPr>
          <a:xfrm>
            <a:off x="7512248" y="1660327"/>
            <a:ext cx="6504742" cy="248364"/>
          </a:xfrm>
          <a:prstGeom prst="rect">
            <a:avLst/>
          </a:prstGeom>
          <a:noFill/>
          <a:ln/>
        </p:spPr>
        <p:txBody>
          <a:bodyPr wrap="none" lIns="0" tIns="0" rIns="0" bIns="0" rtlCol="0" anchor="t"/>
          <a:lstStyle/>
          <a:p>
            <a:pPr marL="0" indent="0" algn="l">
              <a:lnSpc>
                <a:spcPts val="1950"/>
              </a:lnSpc>
              <a:buNone/>
            </a:pPr>
            <a:r>
              <a:rPr lang="en-US" sz="1200" b="1" dirty="0">
                <a:solidFill>
                  <a:srgbClr val="E0E4E6"/>
                </a:solidFill>
                <a:latin typeface="Barlow" pitchFamily="34" charset="0"/>
                <a:ea typeface="Barlow" pitchFamily="34" charset="-122"/>
                <a:cs typeface="Barlow" pitchFamily="34" charset="-120"/>
              </a:rPr>
              <a:t>Sunrise:</a:t>
            </a:r>
            <a:r>
              <a:rPr lang="en-US" sz="1200" dirty="0">
                <a:solidFill>
                  <a:srgbClr val="E0E4E6"/>
                </a:solidFill>
                <a:latin typeface="Barlow" pitchFamily="34" charset="0"/>
                <a:ea typeface="Barlow" pitchFamily="34" charset="-122"/>
                <a:cs typeface="Barlow" pitchFamily="34" charset="-120"/>
              </a:rPr>
              <a:t> 06:26 AM</a:t>
            </a:r>
            <a:endParaRPr lang="en-US" sz="1200" dirty="0"/>
          </a:p>
        </p:txBody>
      </p:sp>
      <p:sp>
        <p:nvSpPr>
          <p:cNvPr id="9" name="Text 6"/>
          <p:cNvSpPr/>
          <p:nvPr/>
        </p:nvSpPr>
        <p:spPr>
          <a:xfrm>
            <a:off x="7512248" y="2048351"/>
            <a:ext cx="6504742" cy="248364"/>
          </a:xfrm>
          <a:prstGeom prst="rect">
            <a:avLst/>
          </a:prstGeom>
          <a:noFill/>
          <a:ln/>
        </p:spPr>
        <p:txBody>
          <a:bodyPr wrap="none" lIns="0" tIns="0" rIns="0" bIns="0" rtlCol="0" anchor="t"/>
          <a:lstStyle/>
          <a:p>
            <a:pPr marL="0" indent="0" algn="l">
              <a:lnSpc>
                <a:spcPts val="1950"/>
              </a:lnSpc>
              <a:buNone/>
            </a:pPr>
            <a:r>
              <a:rPr lang="en-US" sz="1200" b="1" dirty="0">
                <a:solidFill>
                  <a:srgbClr val="E0E4E6"/>
                </a:solidFill>
                <a:latin typeface="Barlow" pitchFamily="34" charset="0"/>
                <a:ea typeface="Barlow" pitchFamily="34" charset="-122"/>
                <a:cs typeface="Barlow" pitchFamily="34" charset="-120"/>
              </a:rPr>
              <a:t>Sunset:</a:t>
            </a:r>
            <a:r>
              <a:rPr lang="en-US" sz="1200" dirty="0">
                <a:solidFill>
                  <a:srgbClr val="E0E4E6"/>
                </a:solidFill>
                <a:latin typeface="Barlow" pitchFamily="34" charset="0"/>
                <a:ea typeface="Barlow" pitchFamily="34" charset="-122"/>
                <a:cs typeface="Barlow" pitchFamily="34" charset="-120"/>
              </a:rPr>
              <a:t> 06:38 PM</a:t>
            </a:r>
            <a:endParaRPr lang="en-US" sz="1200" dirty="0"/>
          </a:p>
        </p:txBody>
      </p:sp>
      <p:sp>
        <p:nvSpPr>
          <p:cNvPr id="10" name="Text 7"/>
          <p:cNvSpPr/>
          <p:nvPr/>
        </p:nvSpPr>
        <p:spPr>
          <a:xfrm>
            <a:off x="7512248" y="2436376"/>
            <a:ext cx="6504742" cy="745093"/>
          </a:xfrm>
          <a:prstGeom prst="rect">
            <a:avLst/>
          </a:prstGeom>
          <a:noFill/>
          <a:ln/>
        </p:spPr>
        <p:txBody>
          <a:bodyPr wrap="square" lIns="0" tIns="0" rIns="0" bIns="0" rtlCol="0" anchor="t"/>
          <a:lstStyle/>
          <a:p>
            <a:pPr marL="0" indent="0" algn="l">
              <a:lnSpc>
                <a:spcPts val="1950"/>
              </a:lnSpc>
              <a:buNone/>
            </a:pPr>
            <a:r>
              <a:rPr lang="en-US" sz="1200" dirty="0">
                <a:solidFill>
                  <a:srgbClr val="E0E4E6"/>
                </a:solidFill>
                <a:latin typeface="Barlow" pitchFamily="34" charset="0"/>
                <a:ea typeface="Barlow" pitchFamily="34" charset="-122"/>
                <a:cs typeface="Barlow" pitchFamily="34" charset="-120"/>
              </a:rPr>
              <a:t>Astronomical data provides precise timing for sunrise and sunset, enabling better planning for photography, outdoor events, and understanding daylight duration. This information integrates seamlessly with other weather metrics for complete environmental awareness.</a:t>
            </a:r>
            <a:endParaRPr lang="en-US" sz="1200" dirty="0"/>
          </a:p>
        </p:txBody>
      </p:sp>
      <p:pic>
        <p:nvPicPr>
          <p:cNvPr id="11" name="Image 1" descr="preencoded.png"/>
          <p:cNvPicPr>
            <a:picLocks noChangeAspect="1"/>
          </p:cNvPicPr>
          <p:nvPr/>
        </p:nvPicPr>
        <p:blipFill>
          <a:blip r:embed="rId4"/>
          <a:stretch>
            <a:fillRect/>
          </a:stretch>
        </p:blipFill>
        <p:spPr>
          <a:xfrm>
            <a:off x="7512248" y="3356134"/>
            <a:ext cx="6504742" cy="487846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21531" y="575429"/>
            <a:ext cx="4831080" cy="570428"/>
          </a:xfrm>
          <a:prstGeom prst="rect">
            <a:avLst/>
          </a:prstGeom>
          <a:noFill/>
          <a:ln/>
        </p:spPr>
        <p:txBody>
          <a:bodyPr wrap="none" lIns="0" tIns="0" rIns="0" bIns="0" rtlCol="0" anchor="t"/>
          <a:lstStyle/>
          <a:p>
            <a:pPr marL="0" indent="0" algn="l">
              <a:lnSpc>
                <a:spcPts val="4450"/>
              </a:lnSpc>
              <a:buNone/>
            </a:pPr>
            <a:r>
              <a:rPr lang="en-US" sz="3550" b="1" dirty="0">
                <a:solidFill>
                  <a:srgbClr val="F0FCFF"/>
                </a:solidFill>
                <a:latin typeface="Spline Sans Bold" pitchFamily="34" charset="0"/>
                <a:ea typeface="Spline Sans Bold" pitchFamily="34" charset="-122"/>
                <a:cs typeface="Spline Sans Bold" pitchFamily="34" charset="-120"/>
              </a:rPr>
              <a:t>Rain Forecast Analysis</a:t>
            </a:r>
            <a:endParaRPr lang="en-US" sz="3550" dirty="0"/>
          </a:p>
        </p:txBody>
      </p:sp>
      <p:sp>
        <p:nvSpPr>
          <p:cNvPr id="3" name="Text 1"/>
          <p:cNvSpPr/>
          <p:nvPr/>
        </p:nvSpPr>
        <p:spPr>
          <a:xfrm>
            <a:off x="821531" y="1556623"/>
            <a:ext cx="12987338" cy="657225"/>
          </a:xfrm>
          <a:prstGeom prst="rect">
            <a:avLst/>
          </a:prstGeom>
          <a:noFill/>
          <a:ln/>
        </p:spPr>
        <p:txBody>
          <a:bodyPr wrap="square" lIns="0" tIns="0" rIns="0" bIns="0" rtlCol="0" anchor="t"/>
          <a:lstStyle/>
          <a:p>
            <a:pPr marL="0" indent="0" algn="l">
              <a:lnSpc>
                <a:spcPts val="2550"/>
              </a:lnSpc>
              <a:buNone/>
            </a:pPr>
            <a:r>
              <a:rPr lang="en-US" sz="1600" dirty="0">
                <a:solidFill>
                  <a:srgbClr val="E0E4E6"/>
                </a:solidFill>
                <a:latin typeface="Barlow" pitchFamily="34" charset="0"/>
                <a:ea typeface="Barlow" pitchFamily="34" charset="-122"/>
                <a:cs typeface="Barlow" pitchFamily="34" charset="-120"/>
              </a:rPr>
              <a:t>The precipitation probability tracker displays a comprehensive 7-day rain forecast, with all days currently showing 100% chance of rain. This critical information helps users prepare for sustained wet weather conditions and plan activities accordingly.</a:t>
            </a:r>
            <a:endParaRPr lang="en-US" sz="1600" dirty="0"/>
          </a:p>
        </p:txBody>
      </p:sp>
      <p:sp>
        <p:nvSpPr>
          <p:cNvPr id="4" name="Shape 2"/>
          <p:cNvSpPr/>
          <p:nvPr/>
        </p:nvSpPr>
        <p:spPr>
          <a:xfrm>
            <a:off x="821531" y="2547461"/>
            <a:ext cx="3336131" cy="256699"/>
          </a:xfrm>
          <a:prstGeom prst="roundRect">
            <a:avLst>
              <a:gd name="adj" fmla="val 120017"/>
            </a:avLst>
          </a:prstGeom>
          <a:solidFill>
            <a:srgbClr val="0A081B"/>
          </a:solidFill>
          <a:ln w="22860">
            <a:solidFill>
              <a:srgbClr val="16FFBB"/>
            </a:solidFill>
            <a:prstDash val="solid"/>
          </a:ln>
        </p:spPr>
      </p:sp>
      <p:sp>
        <p:nvSpPr>
          <p:cNvPr id="5" name="Shape 3"/>
          <p:cNvSpPr/>
          <p:nvPr/>
        </p:nvSpPr>
        <p:spPr>
          <a:xfrm>
            <a:off x="821531" y="2547461"/>
            <a:ext cx="3336131" cy="256699"/>
          </a:xfrm>
          <a:prstGeom prst="roundRect">
            <a:avLst>
              <a:gd name="adj" fmla="val 120017"/>
            </a:avLst>
          </a:prstGeom>
          <a:solidFill>
            <a:srgbClr val="16FFBB"/>
          </a:solidFill>
          <a:ln/>
        </p:spPr>
      </p:sp>
      <p:sp>
        <p:nvSpPr>
          <p:cNvPr id="6" name="Text 4"/>
          <p:cNvSpPr/>
          <p:nvPr/>
        </p:nvSpPr>
        <p:spPr>
          <a:xfrm>
            <a:off x="4311610" y="2547461"/>
            <a:ext cx="667822" cy="256699"/>
          </a:xfrm>
          <a:prstGeom prst="rect">
            <a:avLst/>
          </a:prstGeom>
          <a:noFill/>
          <a:ln/>
        </p:spPr>
        <p:txBody>
          <a:bodyPr wrap="none" lIns="0" tIns="0" rIns="0" bIns="0" rtlCol="0" anchor="t"/>
          <a:lstStyle/>
          <a:p>
            <a:pPr marL="0" indent="0" algn="l">
              <a:lnSpc>
                <a:spcPts val="2000"/>
              </a:lnSpc>
              <a:buNone/>
            </a:pPr>
            <a:r>
              <a:rPr lang="en-US" sz="2000" b="1" dirty="0">
                <a:solidFill>
                  <a:srgbClr val="E0E4E6"/>
                </a:solidFill>
                <a:latin typeface="Spline Sans Bold" pitchFamily="34" charset="0"/>
                <a:ea typeface="Spline Sans Bold" pitchFamily="34" charset="-122"/>
                <a:cs typeface="Spline Sans Bold" pitchFamily="34" charset="-120"/>
              </a:rPr>
              <a:t>100%</a:t>
            </a:r>
            <a:endParaRPr lang="en-US" sz="2000" dirty="0"/>
          </a:p>
        </p:txBody>
      </p:sp>
      <p:sp>
        <p:nvSpPr>
          <p:cNvPr id="7" name="Text 5"/>
          <p:cNvSpPr/>
          <p:nvPr/>
        </p:nvSpPr>
        <p:spPr>
          <a:xfrm>
            <a:off x="821531" y="3060740"/>
            <a:ext cx="2282071" cy="285274"/>
          </a:xfrm>
          <a:prstGeom prst="rect">
            <a:avLst/>
          </a:prstGeom>
          <a:noFill/>
          <a:ln/>
        </p:spPr>
        <p:txBody>
          <a:bodyPr wrap="none" lIns="0" tIns="0" rIns="0" bIns="0" rtlCol="0" anchor="t"/>
          <a:lstStyle/>
          <a:p>
            <a:pPr marL="0" indent="0" algn="l">
              <a:lnSpc>
                <a:spcPts val="2200"/>
              </a:lnSpc>
              <a:buNone/>
            </a:pPr>
            <a:r>
              <a:rPr lang="en-US" sz="1750" b="1" dirty="0">
                <a:solidFill>
                  <a:srgbClr val="E0E4E6"/>
                </a:solidFill>
                <a:latin typeface="Spline Sans Bold" pitchFamily="34" charset="0"/>
                <a:ea typeface="Spline Sans Bold" pitchFamily="34" charset="-122"/>
                <a:cs typeface="Spline Sans Bold" pitchFamily="34" charset="-120"/>
              </a:rPr>
              <a:t>Friday</a:t>
            </a:r>
            <a:endParaRPr lang="en-US" sz="1750" dirty="0"/>
          </a:p>
        </p:txBody>
      </p:sp>
      <p:sp>
        <p:nvSpPr>
          <p:cNvPr id="8" name="Text 6"/>
          <p:cNvSpPr/>
          <p:nvPr/>
        </p:nvSpPr>
        <p:spPr>
          <a:xfrm>
            <a:off x="821531" y="3469243"/>
            <a:ext cx="4157901" cy="328613"/>
          </a:xfrm>
          <a:prstGeom prst="rect">
            <a:avLst/>
          </a:prstGeom>
          <a:noFill/>
          <a:ln/>
        </p:spPr>
        <p:txBody>
          <a:bodyPr wrap="none" lIns="0" tIns="0" rIns="0" bIns="0" rtlCol="0" anchor="t"/>
          <a:lstStyle/>
          <a:p>
            <a:pPr marL="0" indent="0" algn="l">
              <a:lnSpc>
                <a:spcPts val="2550"/>
              </a:lnSpc>
              <a:buNone/>
            </a:pPr>
            <a:r>
              <a:rPr lang="en-US" sz="1600" dirty="0">
                <a:solidFill>
                  <a:srgbClr val="E0E4E6"/>
                </a:solidFill>
                <a:latin typeface="Barlow" pitchFamily="34" charset="0"/>
                <a:ea typeface="Barlow" pitchFamily="34" charset="-122"/>
                <a:cs typeface="Barlow" pitchFamily="34" charset="-120"/>
              </a:rPr>
              <a:t>Expect continuous rainfall throughout the day</a:t>
            </a:r>
            <a:endParaRPr lang="en-US" sz="1600" dirty="0"/>
          </a:p>
        </p:txBody>
      </p:sp>
      <p:sp>
        <p:nvSpPr>
          <p:cNvPr id="9" name="Shape 7"/>
          <p:cNvSpPr/>
          <p:nvPr/>
        </p:nvSpPr>
        <p:spPr>
          <a:xfrm>
            <a:off x="5236131" y="2547461"/>
            <a:ext cx="3336250" cy="256699"/>
          </a:xfrm>
          <a:prstGeom prst="roundRect">
            <a:avLst>
              <a:gd name="adj" fmla="val 120017"/>
            </a:avLst>
          </a:prstGeom>
          <a:solidFill>
            <a:srgbClr val="0A081B"/>
          </a:solidFill>
          <a:ln w="22860">
            <a:solidFill>
              <a:srgbClr val="29DDDA"/>
            </a:solidFill>
            <a:prstDash val="solid"/>
          </a:ln>
        </p:spPr>
      </p:sp>
      <p:sp>
        <p:nvSpPr>
          <p:cNvPr id="10" name="Shape 8"/>
          <p:cNvSpPr/>
          <p:nvPr/>
        </p:nvSpPr>
        <p:spPr>
          <a:xfrm>
            <a:off x="5236131" y="2547461"/>
            <a:ext cx="3336250" cy="256699"/>
          </a:xfrm>
          <a:prstGeom prst="roundRect">
            <a:avLst>
              <a:gd name="adj" fmla="val 120017"/>
            </a:avLst>
          </a:prstGeom>
          <a:solidFill>
            <a:srgbClr val="29DDDA"/>
          </a:solidFill>
          <a:ln/>
        </p:spPr>
      </p:sp>
      <p:sp>
        <p:nvSpPr>
          <p:cNvPr id="11" name="Text 9"/>
          <p:cNvSpPr/>
          <p:nvPr/>
        </p:nvSpPr>
        <p:spPr>
          <a:xfrm>
            <a:off x="8726329" y="2547461"/>
            <a:ext cx="667822" cy="256699"/>
          </a:xfrm>
          <a:prstGeom prst="rect">
            <a:avLst/>
          </a:prstGeom>
          <a:noFill/>
          <a:ln/>
        </p:spPr>
        <p:txBody>
          <a:bodyPr wrap="none" lIns="0" tIns="0" rIns="0" bIns="0" rtlCol="0" anchor="t"/>
          <a:lstStyle/>
          <a:p>
            <a:pPr marL="0" indent="0" algn="l">
              <a:lnSpc>
                <a:spcPts val="2000"/>
              </a:lnSpc>
              <a:buNone/>
            </a:pPr>
            <a:r>
              <a:rPr lang="en-US" sz="2000" b="1" dirty="0">
                <a:solidFill>
                  <a:srgbClr val="E0E4E6"/>
                </a:solidFill>
                <a:latin typeface="Spline Sans Bold" pitchFamily="34" charset="0"/>
                <a:ea typeface="Spline Sans Bold" pitchFamily="34" charset="-122"/>
                <a:cs typeface="Spline Sans Bold" pitchFamily="34" charset="-120"/>
              </a:rPr>
              <a:t>100%</a:t>
            </a:r>
            <a:endParaRPr lang="en-US" sz="2000" dirty="0"/>
          </a:p>
        </p:txBody>
      </p:sp>
      <p:sp>
        <p:nvSpPr>
          <p:cNvPr id="12" name="Text 10"/>
          <p:cNvSpPr/>
          <p:nvPr/>
        </p:nvSpPr>
        <p:spPr>
          <a:xfrm>
            <a:off x="5236131" y="3060740"/>
            <a:ext cx="2282071" cy="285274"/>
          </a:xfrm>
          <a:prstGeom prst="rect">
            <a:avLst/>
          </a:prstGeom>
          <a:noFill/>
          <a:ln/>
        </p:spPr>
        <p:txBody>
          <a:bodyPr wrap="none" lIns="0" tIns="0" rIns="0" bIns="0" rtlCol="0" anchor="t"/>
          <a:lstStyle/>
          <a:p>
            <a:pPr marL="0" indent="0" algn="l">
              <a:lnSpc>
                <a:spcPts val="2200"/>
              </a:lnSpc>
              <a:buNone/>
            </a:pPr>
            <a:r>
              <a:rPr lang="en-US" sz="1750" b="1" dirty="0">
                <a:solidFill>
                  <a:srgbClr val="E0E4E6"/>
                </a:solidFill>
                <a:latin typeface="Spline Sans Bold" pitchFamily="34" charset="0"/>
                <a:ea typeface="Spline Sans Bold" pitchFamily="34" charset="-122"/>
                <a:cs typeface="Spline Sans Bold" pitchFamily="34" charset="-120"/>
              </a:rPr>
              <a:t>Saturday</a:t>
            </a:r>
            <a:endParaRPr lang="en-US" sz="1750" dirty="0"/>
          </a:p>
        </p:txBody>
      </p:sp>
      <p:sp>
        <p:nvSpPr>
          <p:cNvPr id="13" name="Text 11"/>
          <p:cNvSpPr/>
          <p:nvPr/>
        </p:nvSpPr>
        <p:spPr>
          <a:xfrm>
            <a:off x="5236131" y="3469243"/>
            <a:ext cx="4158020" cy="328613"/>
          </a:xfrm>
          <a:prstGeom prst="rect">
            <a:avLst/>
          </a:prstGeom>
          <a:noFill/>
          <a:ln/>
        </p:spPr>
        <p:txBody>
          <a:bodyPr wrap="none" lIns="0" tIns="0" rIns="0" bIns="0" rtlCol="0" anchor="t"/>
          <a:lstStyle/>
          <a:p>
            <a:pPr marL="0" indent="0" algn="l">
              <a:lnSpc>
                <a:spcPts val="2550"/>
              </a:lnSpc>
              <a:buNone/>
            </a:pPr>
            <a:r>
              <a:rPr lang="en-US" sz="1600" dirty="0">
                <a:solidFill>
                  <a:srgbClr val="E0E4E6"/>
                </a:solidFill>
                <a:latin typeface="Barlow" pitchFamily="34" charset="0"/>
                <a:ea typeface="Barlow" pitchFamily="34" charset="-122"/>
                <a:cs typeface="Barlow" pitchFamily="34" charset="-120"/>
              </a:rPr>
              <a:t>Rainfall continues with no breaks expected</a:t>
            </a:r>
            <a:endParaRPr lang="en-US" sz="1600" dirty="0"/>
          </a:p>
        </p:txBody>
      </p:sp>
      <p:sp>
        <p:nvSpPr>
          <p:cNvPr id="14" name="Shape 12"/>
          <p:cNvSpPr/>
          <p:nvPr/>
        </p:nvSpPr>
        <p:spPr>
          <a:xfrm>
            <a:off x="9650849" y="2547461"/>
            <a:ext cx="3336250" cy="256699"/>
          </a:xfrm>
          <a:prstGeom prst="roundRect">
            <a:avLst>
              <a:gd name="adj" fmla="val 120017"/>
            </a:avLst>
          </a:prstGeom>
          <a:solidFill>
            <a:srgbClr val="0A081B"/>
          </a:solidFill>
          <a:ln w="22860">
            <a:solidFill>
              <a:srgbClr val="37A7E7"/>
            </a:solidFill>
            <a:prstDash val="solid"/>
          </a:ln>
        </p:spPr>
      </p:sp>
      <p:sp>
        <p:nvSpPr>
          <p:cNvPr id="15" name="Shape 13"/>
          <p:cNvSpPr/>
          <p:nvPr/>
        </p:nvSpPr>
        <p:spPr>
          <a:xfrm>
            <a:off x="9650849" y="2547461"/>
            <a:ext cx="3336250" cy="256699"/>
          </a:xfrm>
          <a:prstGeom prst="roundRect">
            <a:avLst>
              <a:gd name="adj" fmla="val 120017"/>
            </a:avLst>
          </a:prstGeom>
          <a:solidFill>
            <a:srgbClr val="37A7E7"/>
          </a:solidFill>
          <a:ln/>
        </p:spPr>
      </p:sp>
      <p:sp>
        <p:nvSpPr>
          <p:cNvPr id="16" name="Text 14"/>
          <p:cNvSpPr/>
          <p:nvPr/>
        </p:nvSpPr>
        <p:spPr>
          <a:xfrm>
            <a:off x="13141047" y="2547461"/>
            <a:ext cx="667822" cy="256699"/>
          </a:xfrm>
          <a:prstGeom prst="rect">
            <a:avLst/>
          </a:prstGeom>
          <a:noFill/>
          <a:ln/>
        </p:spPr>
        <p:txBody>
          <a:bodyPr wrap="none" lIns="0" tIns="0" rIns="0" bIns="0" rtlCol="0" anchor="t"/>
          <a:lstStyle/>
          <a:p>
            <a:pPr marL="0" indent="0" algn="l">
              <a:lnSpc>
                <a:spcPts val="2000"/>
              </a:lnSpc>
              <a:buNone/>
            </a:pPr>
            <a:r>
              <a:rPr lang="en-US" sz="2000" b="1" dirty="0">
                <a:solidFill>
                  <a:srgbClr val="E0E4E6"/>
                </a:solidFill>
                <a:latin typeface="Spline Sans Bold" pitchFamily="34" charset="0"/>
                <a:ea typeface="Spline Sans Bold" pitchFamily="34" charset="-122"/>
                <a:cs typeface="Spline Sans Bold" pitchFamily="34" charset="-120"/>
              </a:rPr>
              <a:t>100%</a:t>
            </a:r>
            <a:endParaRPr lang="en-US" sz="2000" dirty="0"/>
          </a:p>
        </p:txBody>
      </p:sp>
      <p:sp>
        <p:nvSpPr>
          <p:cNvPr id="17" name="Text 15"/>
          <p:cNvSpPr/>
          <p:nvPr/>
        </p:nvSpPr>
        <p:spPr>
          <a:xfrm>
            <a:off x="9650849" y="3060740"/>
            <a:ext cx="2282071" cy="285274"/>
          </a:xfrm>
          <a:prstGeom prst="rect">
            <a:avLst/>
          </a:prstGeom>
          <a:noFill/>
          <a:ln/>
        </p:spPr>
        <p:txBody>
          <a:bodyPr wrap="none" lIns="0" tIns="0" rIns="0" bIns="0" rtlCol="0" anchor="t"/>
          <a:lstStyle/>
          <a:p>
            <a:pPr marL="0" indent="0" algn="l">
              <a:lnSpc>
                <a:spcPts val="2200"/>
              </a:lnSpc>
              <a:buNone/>
            </a:pPr>
            <a:r>
              <a:rPr lang="en-US" sz="1750" b="1" dirty="0">
                <a:solidFill>
                  <a:srgbClr val="E0E4E6"/>
                </a:solidFill>
                <a:latin typeface="Spline Sans Bold" pitchFamily="34" charset="0"/>
                <a:ea typeface="Spline Sans Bold" pitchFamily="34" charset="-122"/>
                <a:cs typeface="Spline Sans Bold" pitchFamily="34" charset="-120"/>
              </a:rPr>
              <a:t>Sunday</a:t>
            </a:r>
            <a:endParaRPr lang="en-US" sz="1750" dirty="0"/>
          </a:p>
        </p:txBody>
      </p:sp>
      <p:sp>
        <p:nvSpPr>
          <p:cNvPr id="18" name="Text 16"/>
          <p:cNvSpPr/>
          <p:nvPr/>
        </p:nvSpPr>
        <p:spPr>
          <a:xfrm>
            <a:off x="9650849" y="3469243"/>
            <a:ext cx="4158020" cy="657225"/>
          </a:xfrm>
          <a:prstGeom prst="rect">
            <a:avLst/>
          </a:prstGeom>
          <a:noFill/>
          <a:ln/>
        </p:spPr>
        <p:txBody>
          <a:bodyPr wrap="square" lIns="0" tIns="0" rIns="0" bIns="0" rtlCol="0" anchor="t"/>
          <a:lstStyle/>
          <a:p>
            <a:pPr marL="0" indent="0" algn="l">
              <a:lnSpc>
                <a:spcPts val="2550"/>
              </a:lnSpc>
              <a:buNone/>
            </a:pPr>
            <a:r>
              <a:rPr lang="en-US" sz="1600" dirty="0">
                <a:solidFill>
                  <a:srgbClr val="E0E4E6"/>
                </a:solidFill>
                <a:latin typeface="Barlow" pitchFamily="34" charset="0"/>
                <a:ea typeface="Barlow" pitchFamily="34" charset="-122"/>
                <a:cs typeface="Barlow" pitchFamily="34" charset="-120"/>
              </a:rPr>
              <a:t>Persistent precipitation maintains through weekend</a:t>
            </a:r>
            <a:endParaRPr lang="en-US" sz="1600" dirty="0"/>
          </a:p>
        </p:txBody>
      </p:sp>
      <p:sp>
        <p:nvSpPr>
          <p:cNvPr id="19" name="Shape 17"/>
          <p:cNvSpPr/>
          <p:nvPr/>
        </p:nvSpPr>
        <p:spPr>
          <a:xfrm>
            <a:off x="821531" y="4639866"/>
            <a:ext cx="3336131" cy="256699"/>
          </a:xfrm>
          <a:prstGeom prst="roundRect">
            <a:avLst>
              <a:gd name="adj" fmla="val 120017"/>
            </a:avLst>
          </a:prstGeom>
          <a:solidFill>
            <a:srgbClr val="0A081B"/>
          </a:solidFill>
          <a:ln w="22860">
            <a:solidFill>
              <a:srgbClr val="091231"/>
            </a:solidFill>
            <a:prstDash val="solid"/>
          </a:ln>
        </p:spPr>
      </p:sp>
      <p:sp>
        <p:nvSpPr>
          <p:cNvPr id="20" name="Shape 18"/>
          <p:cNvSpPr/>
          <p:nvPr/>
        </p:nvSpPr>
        <p:spPr>
          <a:xfrm>
            <a:off x="821531" y="4639866"/>
            <a:ext cx="3336131" cy="256699"/>
          </a:xfrm>
          <a:prstGeom prst="roundRect">
            <a:avLst>
              <a:gd name="adj" fmla="val 120017"/>
            </a:avLst>
          </a:prstGeom>
          <a:solidFill>
            <a:srgbClr val="091231"/>
          </a:solidFill>
          <a:ln/>
        </p:spPr>
      </p:sp>
      <p:sp>
        <p:nvSpPr>
          <p:cNvPr id="21" name="Text 19"/>
          <p:cNvSpPr/>
          <p:nvPr/>
        </p:nvSpPr>
        <p:spPr>
          <a:xfrm>
            <a:off x="4311610" y="4639866"/>
            <a:ext cx="667822" cy="256699"/>
          </a:xfrm>
          <a:prstGeom prst="rect">
            <a:avLst/>
          </a:prstGeom>
          <a:noFill/>
          <a:ln/>
        </p:spPr>
        <p:txBody>
          <a:bodyPr wrap="none" lIns="0" tIns="0" rIns="0" bIns="0" rtlCol="0" anchor="t"/>
          <a:lstStyle/>
          <a:p>
            <a:pPr marL="0" indent="0" algn="l">
              <a:lnSpc>
                <a:spcPts val="2000"/>
              </a:lnSpc>
              <a:buNone/>
            </a:pPr>
            <a:r>
              <a:rPr lang="en-US" sz="2000" b="1" dirty="0">
                <a:solidFill>
                  <a:srgbClr val="E0E4E6"/>
                </a:solidFill>
                <a:latin typeface="Spline Sans Bold" pitchFamily="34" charset="0"/>
                <a:ea typeface="Spline Sans Bold" pitchFamily="34" charset="-122"/>
                <a:cs typeface="Spline Sans Bold" pitchFamily="34" charset="-120"/>
              </a:rPr>
              <a:t>100%</a:t>
            </a:r>
            <a:endParaRPr lang="en-US" sz="2000" dirty="0"/>
          </a:p>
        </p:txBody>
      </p:sp>
      <p:sp>
        <p:nvSpPr>
          <p:cNvPr id="22" name="Text 20"/>
          <p:cNvSpPr/>
          <p:nvPr/>
        </p:nvSpPr>
        <p:spPr>
          <a:xfrm>
            <a:off x="821531" y="5153144"/>
            <a:ext cx="2282071" cy="285274"/>
          </a:xfrm>
          <a:prstGeom prst="rect">
            <a:avLst/>
          </a:prstGeom>
          <a:noFill/>
          <a:ln/>
        </p:spPr>
        <p:txBody>
          <a:bodyPr wrap="none" lIns="0" tIns="0" rIns="0" bIns="0" rtlCol="0" anchor="t"/>
          <a:lstStyle/>
          <a:p>
            <a:pPr marL="0" indent="0" algn="l">
              <a:lnSpc>
                <a:spcPts val="2200"/>
              </a:lnSpc>
              <a:buNone/>
            </a:pPr>
            <a:r>
              <a:rPr lang="en-US" sz="1750" b="1" dirty="0">
                <a:solidFill>
                  <a:srgbClr val="E0E4E6"/>
                </a:solidFill>
                <a:latin typeface="Spline Sans Bold" pitchFamily="34" charset="0"/>
                <a:ea typeface="Spline Sans Bold" pitchFamily="34" charset="-122"/>
                <a:cs typeface="Spline Sans Bold" pitchFamily="34" charset="-120"/>
              </a:rPr>
              <a:t>Monday</a:t>
            </a:r>
            <a:endParaRPr lang="en-US" sz="1750" dirty="0"/>
          </a:p>
        </p:txBody>
      </p:sp>
      <p:sp>
        <p:nvSpPr>
          <p:cNvPr id="23" name="Text 21"/>
          <p:cNvSpPr/>
          <p:nvPr/>
        </p:nvSpPr>
        <p:spPr>
          <a:xfrm>
            <a:off x="821531" y="5561648"/>
            <a:ext cx="4157901" cy="328613"/>
          </a:xfrm>
          <a:prstGeom prst="rect">
            <a:avLst/>
          </a:prstGeom>
          <a:noFill/>
          <a:ln/>
        </p:spPr>
        <p:txBody>
          <a:bodyPr wrap="none" lIns="0" tIns="0" rIns="0" bIns="0" rtlCol="0" anchor="t"/>
          <a:lstStyle/>
          <a:p>
            <a:pPr marL="0" indent="0" algn="l">
              <a:lnSpc>
                <a:spcPts val="2550"/>
              </a:lnSpc>
              <a:buNone/>
            </a:pPr>
            <a:r>
              <a:rPr lang="en-US" sz="1600" dirty="0">
                <a:solidFill>
                  <a:srgbClr val="E0E4E6"/>
                </a:solidFill>
                <a:latin typeface="Barlow" pitchFamily="34" charset="0"/>
                <a:ea typeface="Barlow" pitchFamily="34" charset="-122"/>
                <a:cs typeface="Barlow" pitchFamily="34" charset="-120"/>
              </a:rPr>
              <a:t>Week begins with sustained rainfall conditions</a:t>
            </a:r>
            <a:endParaRPr lang="en-US" sz="1600" dirty="0"/>
          </a:p>
        </p:txBody>
      </p:sp>
      <p:sp>
        <p:nvSpPr>
          <p:cNvPr id="24" name="Shape 22"/>
          <p:cNvSpPr/>
          <p:nvPr/>
        </p:nvSpPr>
        <p:spPr>
          <a:xfrm>
            <a:off x="5236131" y="4639866"/>
            <a:ext cx="3336250" cy="256699"/>
          </a:xfrm>
          <a:prstGeom prst="roundRect">
            <a:avLst>
              <a:gd name="adj" fmla="val 120017"/>
            </a:avLst>
          </a:prstGeom>
          <a:solidFill>
            <a:srgbClr val="0A081B"/>
          </a:solidFill>
          <a:ln w="22860">
            <a:solidFill>
              <a:srgbClr val="16FFBB"/>
            </a:solidFill>
            <a:prstDash val="solid"/>
          </a:ln>
        </p:spPr>
      </p:sp>
      <p:sp>
        <p:nvSpPr>
          <p:cNvPr id="25" name="Shape 23"/>
          <p:cNvSpPr/>
          <p:nvPr/>
        </p:nvSpPr>
        <p:spPr>
          <a:xfrm>
            <a:off x="5236131" y="4639866"/>
            <a:ext cx="3336250" cy="256699"/>
          </a:xfrm>
          <a:prstGeom prst="roundRect">
            <a:avLst>
              <a:gd name="adj" fmla="val 120017"/>
            </a:avLst>
          </a:prstGeom>
          <a:solidFill>
            <a:srgbClr val="16FFBB"/>
          </a:solidFill>
          <a:ln/>
        </p:spPr>
      </p:sp>
      <p:sp>
        <p:nvSpPr>
          <p:cNvPr id="26" name="Text 24"/>
          <p:cNvSpPr/>
          <p:nvPr/>
        </p:nvSpPr>
        <p:spPr>
          <a:xfrm>
            <a:off x="8726329" y="4639866"/>
            <a:ext cx="667822" cy="256699"/>
          </a:xfrm>
          <a:prstGeom prst="rect">
            <a:avLst/>
          </a:prstGeom>
          <a:noFill/>
          <a:ln/>
        </p:spPr>
        <p:txBody>
          <a:bodyPr wrap="none" lIns="0" tIns="0" rIns="0" bIns="0" rtlCol="0" anchor="t"/>
          <a:lstStyle/>
          <a:p>
            <a:pPr marL="0" indent="0" algn="l">
              <a:lnSpc>
                <a:spcPts val="2000"/>
              </a:lnSpc>
              <a:buNone/>
            </a:pPr>
            <a:r>
              <a:rPr lang="en-US" sz="2000" b="1" dirty="0">
                <a:solidFill>
                  <a:srgbClr val="E0E4E6"/>
                </a:solidFill>
                <a:latin typeface="Spline Sans Bold" pitchFamily="34" charset="0"/>
                <a:ea typeface="Spline Sans Bold" pitchFamily="34" charset="-122"/>
                <a:cs typeface="Spline Sans Bold" pitchFamily="34" charset="-120"/>
              </a:rPr>
              <a:t>100%</a:t>
            </a:r>
            <a:endParaRPr lang="en-US" sz="2000" dirty="0"/>
          </a:p>
        </p:txBody>
      </p:sp>
      <p:sp>
        <p:nvSpPr>
          <p:cNvPr id="27" name="Text 25"/>
          <p:cNvSpPr/>
          <p:nvPr/>
        </p:nvSpPr>
        <p:spPr>
          <a:xfrm>
            <a:off x="5236131" y="5153144"/>
            <a:ext cx="2282071" cy="285274"/>
          </a:xfrm>
          <a:prstGeom prst="rect">
            <a:avLst/>
          </a:prstGeom>
          <a:noFill/>
          <a:ln/>
        </p:spPr>
        <p:txBody>
          <a:bodyPr wrap="none" lIns="0" tIns="0" rIns="0" bIns="0" rtlCol="0" anchor="t"/>
          <a:lstStyle/>
          <a:p>
            <a:pPr marL="0" indent="0" algn="l">
              <a:lnSpc>
                <a:spcPts val="2200"/>
              </a:lnSpc>
              <a:buNone/>
            </a:pPr>
            <a:r>
              <a:rPr lang="en-US" sz="1750" b="1" dirty="0">
                <a:solidFill>
                  <a:srgbClr val="E0E4E6"/>
                </a:solidFill>
                <a:latin typeface="Spline Sans Bold" pitchFamily="34" charset="0"/>
                <a:ea typeface="Spline Sans Bold" pitchFamily="34" charset="-122"/>
                <a:cs typeface="Spline Sans Bold" pitchFamily="34" charset="-120"/>
              </a:rPr>
              <a:t>Tuesday</a:t>
            </a:r>
            <a:endParaRPr lang="en-US" sz="1750" dirty="0"/>
          </a:p>
        </p:txBody>
      </p:sp>
      <p:sp>
        <p:nvSpPr>
          <p:cNvPr id="28" name="Text 26"/>
          <p:cNvSpPr/>
          <p:nvPr/>
        </p:nvSpPr>
        <p:spPr>
          <a:xfrm>
            <a:off x="5236131" y="5561648"/>
            <a:ext cx="4158020" cy="328613"/>
          </a:xfrm>
          <a:prstGeom prst="rect">
            <a:avLst/>
          </a:prstGeom>
          <a:noFill/>
          <a:ln/>
        </p:spPr>
        <p:txBody>
          <a:bodyPr wrap="none" lIns="0" tIns="0" rIns="0" bIns="0" rtlCol="0" anchor="t"/>
          <a:lstStyle/>
          <a:p>
            <a:pPr marL="0" indent="0" algn="l">
              <a:lnSpc>
                <a:spcPts val="2550"/>
              </a:lnSpc>
              <a:buNone/>
            </a:pPr>
            <a:r>
              <a:rPr lang="en-US" sz="1600" dirty="0">
                <a:solidFill>
                  <a:srgbClr val="E0E4E6"/>
                </a:solidFill>
                <a:latin typeface="Barlow" pitchFamily="34" charset="0"/>
                <a:ea typeface="Barlow" pitchFamily="34" charset="-122"/>
                <a:cs typeface="Barlow" pitchFamily="34" charset="-120"/>
              </a:rPr>
              <a:t>Continued wet weather pattern persists</a:t>
            </a:r>
            <a:endParaRPr lang="en-US" sz="1600" dirty="0"/>
          </a:p>
        </p:txBody>
      </p:sp>
      <p:sp>
        <p:nvSpPr>
          <p:cNvPr id="29" name="Shape 27"/>
          <p:cNvSpPr/>
          <p:nvPr/>
        </p:nvSpPr>
        <p:spPr>
          <a:xfrm>
            <a:off x="9650849" y="4639866"/>
            <a:ext cx="3336250" cy="256699"/>
          </a:xfrm>
          <a:prstGeom prst="roundRect">
            <a:avLst>
              <a:gd name="adj" fmla="val 120017"/>
            </a:avLst>
          </a:prstGeom>
          <a:solidFill>
            <a:srgbClr val="0A081B"/>
          </a:solidFill>
          <a:ln w="22860">
            <a:solidFill>
              <a:srgbClr val="29DDDA"/>
            </a:solidFill>
            <a:prstDash val="solid"/>
          </a:ln>
        </p:spPr>
      </p:sp>
      <p:sp>
        <p:nvSpPr>
          <p:cNvPr id="30" name="Shape 28"/>
          <p:cNvSpPr/>
          <p:nvPr/>
        </p:nvSpPr>
        <p:spPr>
          <a:xfrm>
            <a:off x="9650849" y="4639866"/>
            <a:ext cx="3336250" cy="256699"/>
          </a:xfrm>
          <a:prstGeom prst="roundRect">
            <a:avLst>
              <a:gd name="adj" fmla="val 120017"/>
            </a:avLst>
          </a:prstGeom>
          <a:solidFill>
            <a:srgbClr val="29DDDA"/>
          </a:solidFill>
          <a:ln/>
        </p:spPr>
      </p:sp>
      <p:sp>
        <p:nvSpPr>
          <p:cNvPr id="31" name="Text 29"/>
          <p:cNvSpPr/>
          <p:nvPr/>
        </p:nvSpPr>
        <p:spPr>
          <a:xfrm>
            <a:off x="13141047" y="4639866"/>
            <a:ext cx="667822" cy="256699"/>
          </a:xfrm>
          <a:prstGeom prst="rect">
            <a:avLst/>
          </a:prstGeom>
          <a:noFill/>
          <a:ln/>
        </p:spPr>
        <p:txBody>
          <a:bodyPr wrap="none" lIns="0" tIns="0" rIns="0" bIns="0" rtlCol="0" anchor="t"/>
          <a:lstStyle/>
          <a:p>
            <a:pPr marL="0" indent="0" algn="l">
              <a:lnSpc>
                <a:spcPts val="2000"/>
              </a:lnSpc>
              <a:buNone/>
            </a:pPr>
            <a:r>
              <a:rPr lang="en-US" sz="2000" b="1" dirty="0">
                <a:solidFill>
                  <a:srgbClr val="E0E4E6"/>
                </a:solidFill>
                <a:latin typeface="Spline Sans Bold" pitchFamily="34" charset="0"/>
                <a:ea typeface="Spline Sans Bold" pitchFamily="34" charset="-122"/>
                <a:cs typeface="Spline Sans Bold" pitchFamily="34" charset="-120"/>
              </a:rPr>
              <a:t>100%</a:t>
            </a:r>
            <a:endParaRPr lang="en-US" sz="2000" dirty="0"/>
          </a:p>
        </p:txBody>
      </p:sp>
      <p:sp>
        <p:nvSpPr>
          <p:cNvPr id="32" name="Text 30"/>
          <p:cNvSpPr/>
          <p:nvPr/>
        </p:nvSpPr>
        <p:spPr>
          <a:xfrm>
            <a:off x="9650849" y="5153144"/>
            <a:ext cx="2282071" cy="285274"/>
          </a:xfrm>
          <a:prstGeom prst="rect">
            <a:avLst/>
          </a:prstGeom>
          <a:noFill/>
          <a:ln/>
        </p:spPr>
        <p:txBody>
          <a:bodyPr wrap="none" lIns="0" tIns="0" rIns="0" bIns="0" rtlCol="0" anchor="t"/>
          <a:lstStyle/>
          <a:p>
            <a:pPr marL="0" indent="0" algn="l">
              <a:lnSpc>
                <a:spcPts val="2200"/>
              </a:lnSpc>
              <a:buNone/>
            </a:pPr>
            <a:r>
              <a:rPr lang="en-US" sz="1750" b="1" dirty="0">
                <a:solidFill>
                  <a:srgbClr val="E0E4E6"/>
                </a:solidFill>
                <a:latin typeface="Spline Sans Bold" pitchFamily="34" charset="0"/>
                <a:ea typeface="Spline Sans Bold" pitchFamily="34" charset="-122"/>
                <a:cs typeface="Spline Sans Bold" pitchFamily="34" charset="-120"/>
              </a:rPr>
              <a:t>Wednesday</a:t>
            </a:r>
            <a:endParaRPr lang="en-US" sz="1750" dirty="0"/>
          </a:p>
        </p:txBody>
      </p:sp>
      <p:sp>
        <p:nvSpPr>
          <p:cNvPr id="33" name="Text 31"/>
          <p:cNvSpPr/>
          <p:nvPr/>
        </p:nvSpPr>
        <p:spPr>
          <a:xfrm>
            <a:off x="9650849" y="5561648"/>
            <a:ext cx="4158020" cy="328613"/>
          </a:xfrm>
          <a:prstGeom prst="rect">
            <a:avLst/>
          </a:prstGeom>
          <a:noFill/>
          <a:ln/>
        </p:spPr>
        <p:txBody>
          <a:bodyPr wrap="none" lIns="0" tIns="0" rIns="0" bIns="0" rtlCol="0" anchor="t"/>
          <a:lstStyle/>
          <a:p>
            <a:pPr marL="0" indent="0" algn="l">
              <a:lnSpc>
                <a:spcPts val="2550"/>
              </a:lnSpc>
              <a:buNone/>
            </a:pPr>
            <a:r>
              <a:rPr lang="en-US" sz="1600" dirty="0">
                <a:solidFill>
                  <a:srgbClr val="E0E4E6"/>
                </a:solidFill>
                <a:latin typeface="Barlow" pitchFamily="34" charset="0"/>
                <a:ea typeface="Barlow" pitchFamily="34" charset="-122"/>
                <a:cs typeface="Barlow" pitchFamily="34" charset="-120"/>
              </a:rPr>
              <a:t>Mid-week rainfall shows no signs of clearing</a:t>
            </a:r>
            <a:endParaRPr lang="en-US" sz="1600" dirty="0"/>
          </a:p>
        </p:txBody>
      </p:sp>
      <p:sp>
        <p:nvSpPr>
          <p:cNvPr id="34" name="Shape 32"/>
          <p:cNvSpPr/>
          <p:nvPr/>
        </p:nvSpPr>
        <p:spPr>
          <a:xfrm>
            <a:off x="821531" y="6403658"/>
            <a:ext cx="3336131" cy="256699"/>
          </a:xfrm>
          <a:prstGeom prst="roundRect">
            <a:avLst>
              <a:gd name="adj" fmla="val 120017"/>
            </a:avLst>
          </a:prstGeom>
          <a:solidFill>
            <a:srgbClr val="0A081B"/>
          </a:solidFill>
          <a:ln w="22860">
            <a:solidFill>
              <a:srgbClr val="37A7E7"/>
            </a:solidFill>
            <a:prstDash val="solid"/>
          </a:ln>
        </p:spPr>
      </p:sp>
      <p:sp>
        <p:nvSpPr>
          <p:cNvPr id="35" name="Shape 33"/>
          <p:cNvSpPr/>
          <p:nvPr/>
        </p:nvSpPr>
        <p:spPr>
          <a:xfrm>
            <a:off x="821531" y="6403658"/>
            <a:ext cx="3336131" cy="256699"/>
          </a:xfrm>
          <a:prstGeom prst="roundRect">
            <a:avLst>
              <a:gd name="adj" fmla="val 120017"/>
            </a:avLst>
          </a:prstGeom>
          <a:solidFill>
            <a:srgbClr val="37A7E7"/>
          </a:solidFill>
          <a:ln/>
        </p:spPr>
      </p:sp>
      <p:sp>
        <p:nvSpPr>
          <p:cNvPr id="36" name="Text 34"/>
          <p:cNvSpPr/>
          <p:nvPr/>
        </p:nvSpPr>
        <p:spPr>
          <a:xfrm>
            <a:off x="4311610" y="6403658"/>
            <a:ext cx="667822" cy="256699"/>
          </a:xfrm>
          <a:prstGeom prst="rect">
            <a:avLst/>
          </a:prstGeom>
          <a:noFill/>
          <a:ln/>
        </p:spPr>
        <p:txBody>
          <a:bodyPr wrap="none" lIns="0" tIns="0" rIns="0" bIns="0" rtlCol="0" anchor="t"/>
          <a:lstStyle/>
          <a:p>
            <a:pPr marL="0" indent="0" algn="l">
              <a:lnSpc>
                <a:spcPts val="2000"/>
              </a:lnSpc>
              <a:buNone/>
            </a:pPr>
            <a:r>
              <a:rPr lang="en-US" sz="2000" b="1" dirty="0">
                <a:solidFill>
                  <a:srgbClr val="E0E4E6"/>
                </a:solidFill>
                <a:latin typeface="Spline Sans Bold" pitchFamily="34" charset="0"/>
                <a:ea typeface="Spline Sans Bold" pitchFamily="34" charset="-122"/>
                <a:cs typeface="Spline Sans Bold" pitchFamily="34" charset="-120"/>
              </a:rPr>
              <a:t>100%</a:t>
            </a:r>
            <a:endParaRPr lang="en-US" sz="2000" dirty="0"/>
          </a:p>
        </p:txBody>
      </p:sp>
      <p:sp>
        <p:nvSpPr>
          <p:cNvPr id="37" name="Text 35"/>
          <p:cNvSpPr/>
          <p:nvPr/>
        </p:nvSpPr>
        <p:spPr>
          <a:xfrm>
            <a:off x="821531" y="6916936"/>
            <a:ext cx="2282071" cy="285274"/>
          </a:xfrm>
          <a:prstGeom prst="rect">
            <a:avLst/>
          </a:prstGeom>
          <a:noFill/>
          <a:ln/>
        </p:spPr>
        <p:txBody>
          <a:bodyPr wrap="none" lIns="0" tIns="0" rIns="0" bIns="0" rtlCol="0" anchor="t"/>
          <a:lstStyle/>
          <a:p>
            <a:pPr marL="0" indent="0" algn="l">
              <a:lnSpc>
                <a:spcPts val="2200"/>
              </a:lnSpc>
              <a:buNone/>
            </a:pPr>
            <a:r>
              <a:rPr lang="en-US" sz="1750" b="1" dirty="0">
                <a:solidFill>
                  <a:srgbClr val="E0E4E6"/>
                </a:solidFill>
                <a:latin typeface="Spline Sans Bold" pitchFamily="34" charset="0"/>
                <a:ea typeface="Spline Sans Bold" pitchFamily="34" charset="-122"/>
                <a:cs typeface="Spline Sans Bold" pitchFamily="34" charset="-120"/>
              </a:rPr>
              <a:t>Thursday</a:t>
            </a:r>
            <a:endParaRPr lang="en-US" sz="1750" dirty="0"/>
          </a:p>
        </p:txBody>
      </p:sp>
      <p:sp>
        <p:nvSpPr>
          <p:cNvPr id="38" name="Text 36"/>
          <p:cNvSpPr/>
          <p:nvPr/>
        </p:nvSpPr>
        <p:spPr>
          <a:xfrm>
            <a:off x="821531" y="7325439"/>
            <a:ext cx="4157901" cy="328613"/>
          </a:xfrm>
          <a:prstGeom prst="rect">
            <a:avLst/>
          </a:prstGeom>
          <a:noFill/>
          <a:ln/>
        </p:spPr>
        <p:txBody>
          <a:bodyPr wrap="none" lIns="0" tIns="0" rIns="0" bIns="0" rtlCol="0" anchor="t"/>
          <a:lstStyle/>
          <a:p>
            <a:pPr marL="0" indent="0" algn="l">
              <a:lnSpc>
                <a:spcPts val="2550"/>
              </a:lnSpc>
              <a:buNone/>
            </a:pPr>
            <a:r>
              <a:rPr lang="en-US" sz="1600" dirty="0">
                <a:solidFill>
                  <a:srgbClr val="E0E4E6"/>
                </a:solidFill>
                <a:latin typeface="Barlow" pitchFamily="34" charset="0"/>
                <a:ea typeface="Barlow" pitchFamily="34" charset="-122"/>
                <a:cs typeface="Barlow" pitchFamily="34" charset="-120"/>
              </a:rPr>
              <a:t>Week concludes with ongoing precipitation</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99716" y="882134"/>
            <a:ext cx="4518779" cy="564713"/>
          </a:xfrm>
          <a:prstGeom prst="rect">
            <a:avLst/>
          </a:prstGeom>
          <a:noFill/>
          <a:ln/>
        </p:spPr>
        <p:txBody>
          <a:bodyPr wrap="none" lIns="0" tIns="0" rIns="0" bIns="0" rtlCol="0" anchor="t"/>
          <a:lstStyle/>
          <a:p>
            <a:pPr marL="0" indent="0" algn="l">
              <a:lnSpc>
                <a:spcPts val="4400"/>
              </a:lnSpc>
              <a:buNone/>
            </a:pPr>
            <a:r>
              <a:rPr lang="en-US" sz="3550" b="1" dirty="0">
                <a:solidFill>
                  <a:srgbClr val="F0FCFF"/>
                </a:solidFill>
                <a:latin typeface="Spline Sans Bold" pitchFamily="34" charset="0"/>
                <a:ea typeface="Spline Sans Bold" pitchFamily="34" charset="-122"/>
                <a:cs typeface="Spline Sans Bold" pitchFamily="34" charset="-120"/>
              </a:rPr>
              <a:t>Design Philosophy</a:t>
            </a:r>
            <a:endParaRPr lang="en-US" sz="3550" dirty="0"/>
          </a:p>
        </p:txBody>
      </p:sp>
      <p:sp>
        <p:nvSpPr>
          <p:cNvPr id="4" name="Shape 1"/>
          <p:cNvSpPr/>
          <p:nvPr/>
        </p:nvSpPr>
        <p:spPr>
          <a:xfrm>
            <a:off x="6299716" y="1751767"/>
            <a:ext cx="7517368" cy="3021449"/>
          </a:xfrm>
          <a:prstGeom prst="roundRect">
            <a:avLst>
              <a:gd name="adj" fmla="val 10095"/>
            </a:avLst>
          </a:prstGeom>
          <a:solidFill>
            <a:srgbClr val="0A081B"/>
          </a:solidFill>
          <a:ln w="22860">
            <a:solidFill>
              <a:srgbClr val="16FFBB"/>
            </a:solidFill>
            <a:prstDash val="solid"/>
          </a:ln>
        </p:spPr>
      </p:sp>
      <p:sp>
        <p:nvSpPr>
          <p:cNvPr id="5" name="Text 2"/>
          <p:cNvSpPr/>
          <p:nvPr/>
        </p:nvSpPr>
        <p:spPr>
          <a:xfrm>
            <a:off x="6525816" y="1977866"/>
            <a:ext cx="2549962" cy="282416"/>
          </a:xfrm>
          <a:prstGeom prst="rect">
            <a:avLst/>
          </a:prstGeom>
          <a:noFill/>
          <a:ln/>
        </p:spPr>
        <p:txBody>
          <a:bodyPr wrap="none" lIns="0" tIns="0" rIns="0" bIns="0" rtlCol="0" anchor="t"/>
          <a:lstStyle/>
          <a:p>
            <a:pPr marL="0" indent="0" algn="l">
              <a:lnSpc>
                <a:spcPts val="2200"/>
              </a:lnSpc>
              <a:buNone/>
            </a:pPr>
            <a:r>
              <a:rPr lang="en-US" sz="1750" b="1" dirty="0">
                <a:solidFill>
                  <a:srgbClr val="E0E4E6"/>
                </a:solidFill>
                <a:latin typeface="Spline Sans Bold" pitchFamily="34" charset="0"/>
                <a:ea typeface="Spline Sans Bold" pitchFamily="34" charset="-122"/>
                <a:cs typeface="Spline Sans Bold" pitchFamily="34" charset="-120"/>
              </a:rPr>
              <a:t>Visual Design Principles</a:t>
            </a:r>
            <a:endParaRPr lang="en-US" sz="1750" dirty="0"/>
          </a:p>
        </p:txBody>
      </p:sp>
      <p:sp>
        <p:nvSpPr>
          <p:cNvPr id="6" name="Text 3"/>
          <p:cNvSpPr/>
          <p:nvPr/>
        </p:nvSpPr>
        <p:spPr>
          <a:xfrm>
            <a:off x="6525816" y="2382203"/>
            <a:ext cx="7065169" cy="650558"/>
          </a:xfrm>
          <a:prstGeom prst="rect">
            <a:avLst/>
          </a:prstGeom>
          <a:noFill/>
          <a:ln/>
        </p:spPr>
        <p:txBody>
          <a:bodyPr wrap="square" lIns="0" tIns="0" rIns="0" bIns="0" rtlCol="0" anchor="t"/>
          <a:lstStyle/>
          <a:p>
            <a:pPr marL="342900" indent="-342900" algn="l">
              <a:lnSpc>
                <a:spcPts val="2550"/>
              </a:lnSpc>
              <a:buSzPct val="100000"/>
              <a:buChar char="•"/>
            </a:pPr>
            <a:r>
              <a:rPr lang="en-US" sz="1600" dirty="0">
                <a:solidFill>
                  <a:srgbClr val="E0E4E6"/>
                </a:solidFill>
                <a:latin typeface="Barlow" pitchFamily="34" charset="0"/>
                <a:ea typeface="Barlow" pitchFamily="34" charset="-122"/>
                <a:cs typeface="Barlow" pitchFamily="34" charset="-120"/>
              </a:rPr>
              <a:t>Dark theme optimized for reduced eye strain during extended viewing sessions</a:t>
            </a:r>
            <a:endParaRPr lang="en-US" sz="1600" dirty="0"/>
          </a:p>
        </p:txBody>
      </p:sp>
      <p:sp>
        <p:nvSpPr>
          <p:cNvPr id="7" name="Text 4"/>
          <p:cNvSpPr/>
          <p:nvPr/>
        </p:nvSpPr>
        <p:spPr>
          <a:xfrm>
            <a:off x="6525816" y="3103840"/>
            <a:ext cx="7065169" cy="650558"/>
          </a:xfrm>
          <a:prstGeom prst="rect">
            <a:avLst/>
          </a:prstGeom>
          <a:noFill/>
          <a:ln/>
        </p:spPr>
        <p:txBody>
          <a:bodyPr wrap="square" lIns="0" tIns="0" rIns="0" bIns="0" rtlCol="0" anchor="t"/>
          <a:lstStyle/>
          <a:p>
            <a:pPr marL="342900" indent="-342900" algn="l">
              <a:lnSpc>
                <a:spcPts val="2550"/>
              </a:lnSpc>
              <a:buSzPct val="100000"/>
              <a:buChar char="•"/>
            </a:pPr>
            <a:r>
              <a:rPr lang="en-US" sz="1600" dirty="0">
                <a:solidFill>
                  <a:srgbClr val="E0E4E6"/>
                </a:solidFill>
                <a:latin typeface="Barlow" pitchFamily="34" charset="0"/>
                <a:ea typeface="Barlow" pitchFamily="34" charset="-122"/>
                <a:cs typeface="Barlow" pitchFamily="34" charset="-120"/>
              </a:rPr>
              <a:t>Strategic orange accent colors (#16FFBB, #29DDDA) for emphasis and visual hierarchy</a:t>
            </a:r>
            <a:endParaRPr lang="en-US" sz="1600" dirty="0"/>
          </a:p>
        </p:txBody>
      </p:sp>
      <p:sp>
        <p:nvSpPr>
          <p:cNvPr id="8" name="Text 5"/>
          <p:cNvSpPr/>
          <p:nvPr/>
        </p:nvSpPr>
        <p:spPr>
          <a:xfrm>
            <a:off x="6525816" y="3825478"/>
            <a:ext cx="7065169" cy="325279"/>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E0E4E6"/>
                </a:solidFill>
                <a:latin typeface="Barlow" pitchFamily="34" charset="0"/>
                <a:ea typeface="Barlow" pitchFamily="34" charset="-122"/>
                <a:cs typeface="Barlow" pitchFamily="34" charset="-120"/>
              </a:rPr>
              <a:t>Card-based layout providing clear content organization and separation</a:t>
            </a:r>
            <a:endParaRPr lang="en-US" sz="1600" dirty="0"/>
          </a:p>
        </p:txBody>
      </p:sp>
      <p:sp>
        <p:nvSpPr>
          <p:cNvPr id="9" name="Text 6"/>
          <p:cNvSpPr/>
          <p:nvPr/>
        </p:nvSpPr>
        <p:spPr>
          <a:xfrm>
            <a:off x="6525816" y="4221837"/>
            <a:ext cx="7065169" cy="325279"/>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E0E4E6"/>
                </a:solidFill>
                <a:latin typeface="Barlow" pitchFamily="34" charset="0"/>
                <a:ea typeface="Barlow" pitchFamily="34" charset="-122"/>
                <a:cs typeface="Barlow" pitchFamily="34" charset="-120"/>
              </a:rPr>
              <a:t>Gradient backgrounds creating depth and visual interest without distraction</a:t>
            </a:r>
            <a:endParaRPr lang="en-US" sz="1600" dirty="0"/>
          </a:p>
        </p:txBody>
      </p:sp>
      <p:sp>
        <p:nvSpPr>
          <p:cNvPr id="10" name="Shape 7"/>
          <p:cNvSpPr/>
          <p:nvPr/>
        </p:nvSpPr>
        <p:spPr>
          <a:xfrm>
            <a:off x="6299716" y="4976455"/>
            <a:ext cx="7517368" cy="2370892"/>
          </a:xfrm>
          <a:prstGeom prst="roundRect">
            <a:avLst>
              <a:gd name="adj" fmla="val 12865"/>
            </a:avLst>
          </a:prstGeom>
          <a:solidFill>
            <a:srgbClr val="0A081B"/>
          </a:solidFill>
          <a:ln w="22860">
            <a:solidFill>
              <a:srgbClr val="29DDDA"/>
            </a:solidFill>
            <a:prstDash val="solid"/>
          </a:ln>
        </p:spPr>
      </p:sp>
      <p:sp>
        <p:nvSpPr>
          <p:cNvPr id="11" name="Text 8"/>
          <p:cNvSpPr/>
          <p:nvPr/>
        </p:nvSpPr>
        <p:spPr>
          <a:xfrm>
            <a:off x="6525816" y="5202555"/>
            <a:ext cx="2385417" cy="282416"/>
          </a:xfrm>
          <a:prstGeom prst="rect">
            <a:avLst/>
          </a:prstGeom>
          <a:noFill/>
          <a:ln/>
        </p:spPr>
        <p:txBody>
          <a:bodyPr wrap="none" lIns="0" tIns="0" rIns="0" bIns="0" rtlCol="0" anchor="t"/>
          <a:lstStyle/>
          <a:p>
            <a:pPr marL="0" indent="0" algn="l">
              <a:lnSpc>
                <a:spcPts val="2200"/>
              </a:lnSpc>
              <a:buNone/>
            </a:pPr>
            <a:r>
              <a:rPr lang="en-US" sz="1750" b="1" dirty="0">
                <a:solidFill>
                  <a:srgbClr val="E0E4E6"/>
                </a:solidFill>
                <a:latin typeface="Spline Sans Bold" pitchFamily="34" charset="0"/>
                <a:ea typeface="Spline Sans Bold" pitchFamily="34" charset="-122"/>
                <a:cs typeface="Spline Sans Bold" pitchFamily="34" charset="-120"/>
              </a:rPr>
              <a:t>User Experience Focus</a:t>
            </a:r>
            <a:endParaRPr lang="en-US" sz="1750" dirty="0"/>
          </a:p>
        </p:txBody>
      </p:sp>
      <p:sp>
        <p:nvSpPr>
          <p:cNvPr id="12" name="Text 9"/>
          <p:cNvSpPr/>
          <p:nvPr/>
        </p:nvSpPr>
        <p:spPr>
          <a:xfrm>
            <a:off x="6525816" y="5606891"/>
            <a:ext cx="7065169" cy="325279"/>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E0E4E6"/>
                </a:solidFill>
                <a:latin typeface="Barlow" pitchFamily="34" charset="0"/>
                <a:ea typeface="Barlow" pitchFamily="34" charset="-122"/>
                <a:cs typeface="Barlow" pitchFamily="34" charset="-120"/>
              </a:rPr>
              <a:t>Intuitive information hierarchy prioritizing most critical weather data</a:t>
            </a:r>
            <a:endParaRPr lang="en-US" sz="1600" dirty="0"/>
          </a:p>
        </p:txBody>
      </p:sp>
      <p:sp>
        <p:nvSpPr>
          <p:cNvPr id="13" name="Text 10"/>
          <p:cNvSpPr/>
          <p:nvPr/>
        </p:nvSpPr>
        <p:spPr>
          <a:xfrm>
            <a:off x="6525816" y="6003250"/>
            <a:ext cx="7065169" cy="325279"/>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E0E4E6"/>
                </a:solidFill>
                <a:latin typeface="Barlow" pitchFamily="34" charset="0"/>
                <a:ea typeface="Barlow" pitchFamily="34" charset="-122"/>
                <a:cs typeface="Barlow" pitchFamily="34" charset="-120"/>
              </a:rPr>
              <a:t>Clear data visualization with interactive graphs and charts</a:t>
            </a:r>
            <a:endParaRPr lang="en-US" sz="1600" dirty="0"/>
          </a:p>
        </p:txBody>
      </p:sp>
      <p:sp>
        <p:nvSpPr>
          <p:cNvPr id="14" name="Text 11"/>
          <p:cNvSpPr/>
          <p:nvPr/>
        </p:nvSpPr>
        <p:spPr>
          <a:xfrm>
            <a:off x="6525816" y="6399609"/>
            <a:ext cx="7065169" cy="325279"/>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E0E4E6"/>
                </a:solidFill>
                <a:latin typeface="Barlow" pitchFamily="34" charset="0"/>
                <a:ea typeface="Barlow" pitchFamily="34" charset="-122"/>
                <a:cs typeface="Barlow" pitchFamily="34" charset="-120"/>
              </a:rPr>
              <a:t>Multi-city selection capability for tracking multiple locations</a:t>
            </a:r>
            <a:endParaRPr lang="en-US" sz="1600" dirty="0"/>
          </a:p>
        </p:txBody>
      </p:sp>
      <p:sp>
        <p:nvSpPr>
          <p:cNvPr id="15" name="Text 12"/>
          <p:cNvSpPr/>
          <p:nvPr/>
        </p:nvSpPr>
        <p:spPr>
          <a:xfrm>
            <a:off x="6525816" y="6795968"/>
            <a:ext cx="7065169" cy="325279"/>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E0E4E6"/>
                </a:solidFill>
                <a:latin typeface="Barlow" pitchFamily="34" charset="0"/>
                <a:ea typeface="Barlow" pitchFamily="34" charset="-122"/>
                <a:cs typeface="Barlow" pitchFamily="34" charset="-120"/>
              </a:rPr>
              <a:t>Fully responsive grid layout adapting seamlessly across devices</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42355" y="510421"/>
            <a:ext cx="5036106" cy="515541"/>
          </a:xfrm>
          <a:prstGeom prst="rect">
            <a:avLst/>
          </a:prstGeom>
          <a:noFill/>
          <a:ln/>
        </p:spPr>
        <p:txBody>
          <a:bodyPr wrap="none" lIns="0" tIns="0" rIns="0" bIns="0" rtlCol="0" anchor="t"/>
          <a:lstStyle/>
          <a:p>
            <a:pPr marL="0" indent="0" algn="l">
              <a:lnSpc>
                <a:spcPts val="4050"/>
              </a:lnSpc>
              <a:buNone/>
            </a:pPr>
            <a:r>
              <a:rPr lang="en-US" sz="3200" b="1" dirty="0">
                <a:solidFill>
                  <a:srgbClr val="F0FCFF"/>
                </a:solidFill>
                <a:latin typeface="Spline Sans Bold" pitchFamily="34" charset="0"/>
                <a:ea typeface="Spline Sans Bold" pitchFamily="34" charset="-122"/>
                <a:cs typeface="Spline Sans Bold" pitchFamily="34" charset="-120"/>
              </a:rPr>
              <a:t>Technical Implementation</a:t>
            </a:r>
            <a:endParaRPr lang="en-US" sz="3200" dirty="0"/>
          </a:p>
        </p:txBody>
      </p:sp>
      <p:sp>
        <p:nvSpPr>
          <p:cNvPr id="3" name="Text 1"/>
          <p:cNvSpPr/>
          <p:nvPr/>
        </p:nvSpPr>
        <p:spPr>
          <a:xfrm>
            <a:off x="742355" y="1100138"/>
            <a:ext cx="2474714" cy="309324"/>
          </a:xfrm>
          <a:prstGeom prst="rect">
            <a:avLst/>
          </a:prstGeom>
          <a:noFill/>
          <a:ln/>
        </p:spPr>
        <p:txBody>
          <a:bodyPr wrap="none" lIns="0" tIns="0" rIns="0" bIns="0" rtlCol="0" anchor="t"/>
          <a:lstStyle/>
          <a:p>
            <a:pPr marL="0" indent="0" algn="l">
              <a:lnSpc>
                <a:spcPts val="2400"/>
              </a:lnSpc>
              <a:buNone/>
            </a:pPr>
            <a:r>
              <a:rPr lang="en-US" sz="1900" b="1" dirty="0">
                <a:solidFill>
                  <a:srgbClr val="F0FCFF"/>
                </a:solidFill>
                <a:latin typeface="Spline Sans Bold" pitchFamily="34" charset="0"/>
                <a:ea typeface="Spline Sans Bold" pitchFamily="34" charset="-122"/>
                <a:cs typeface="Spline Sans Bold" pitchFamily="34" charset="-120"/>
              </a:rPr>
              <a:t>Technology Stack</a:t>
            </a:r>
            <a:endParaRPr lang="en-US" sz="1900" dirty="0"/>
          </a:p>
        </p:txBody>
      </p:sp>
      <p:sp>
        <p:nvSpPr>
          <p:cNvPr id="4" name="Text 2"/>
          <p:cNvSpPr/>
          <p:nvPr/>
        </p:nvSpPr>
        <p:spPr>
          <a:xfrm>
            <a:off x="742355" y="1687830"/>
            <a:ext cx="13145691" cy="593884"/>
          </a:xfrm>
          <a:prstGeom prst="rect">
            <a:avLst/>
          </a:prstGeom>
          <a:noFill/>
          <a:ln/>
        </p:spPr>
        <p:txBody>
          <a:bodyPr wrap="square" lIns="0" tIns="0" rIns="0" bIns="0" rtlCol="0" anchor="t"/>
          <a:lstStyle/>
          <a:p>
            <a:pPr marL="0" indent="0" algn="l">
              <a:lnSpc>
                <a:spcPts val="2300"/>
              </a:lnSpc>
              <a:buNone/>
            </a:pPr>
            <a:r>
              <a:rPr lang="en-US" sz="1450" dirty="0">
                <a:solidFill>
                  <a:srgbClr val="E0E4E6"/>
                </a:solidFill>
                <a:latin typeface="Barlow" pitchFamily="34" charset="0"/>
                <a:ea typeface="Barlow" pitchFamily="34" charset="-122"/>
                <a:cs typeface="Barlow" pitchFamily="34" charset="-120"/>
              </a:rPr>
              <a:t>The dashboard leverages modern web technologies to deliver a robust, scalable solution. Built with React.js for component-based architecture, the system integrates weather APIs for real-time data while maintaining cross-browser compatibility and responsive design principles.</a:t>
            </a:r>
            <a:endParaRPr lang="en-US" sz="1450" dirty="0"/>
          </a:p>
        </p:txBody>
      </p:sp>
      <p:sp>
        <p:nvSpPr>
          <p:cNvPr id="5" name="Shape 3"/>
          <p:cNvSpPr/>
          <p:nvPr/>
        </p:nvSpPr>
        <p:spPr>
          <a:xfrm>
            <a:off x="742355" y="2490430"/>
            <a:ext cx="6480096" cy="1379696"/>
          </a:xfrm>
          <a:prstGeom prst="roundRect">
            <a:avLst>
              <a:gd name="adj" fmla="val 20179"/>
            </a:avLst>
          </a:prstGeom>
          <a:solidFill>
            <a:srgbClr val="0A081B">
              <a:alpha val="75000"/>
            </a:srgbClr>
          </a:solidFill>
          <a:ln w="22860">
            <a:solidFill>
              <a:srgbClr val="16FFBB"/>
            </a:solidFill>
            <a:prstDash val="solid"/>
          </a:ln>
        </p:spPr>
      </p:sp>
      <p:sp>
        <p:nvSpPr>
          <p:cNvPr id="6" name="Text 4"/>
          <p:cNvSpPr/>
          <p:nvPr/>
        </p:nvSpPr>
        <p:spPr>
          <a:xfrm>
            <a:off x="950714" y="2698790"/>
            <a:ext cx="2207062" cy="257770"/>
          </a:xfrm>
          <a:prstGeom prst="rect">
            <a:avLst/>
          </a:prstGeom>
          <a:noFill/>
          <a:ln/>
        </p:spPr>
        <p:txBody>
          <a:bodyPr wrap="none" lIns="0" tIns="0" rIns="0" bIns="0" rtlCol="0" anchor="t"/>
          <a:lstStyle/>
          <a:p>
            <a:pPr marL="0" indent="0" algn="l">
              <a:lnSpc>
                <a:spcPts val="2000"/>
              </a:lnSpc>
              <a:buNone/>
            </a:pPr>
            <a:r>
              <a:rPr lang="en-US" sz="1600" b="1" dirty="0">
                <a:solidFill>
                  <a:srgbClr val="E0E4E6"/>
                </a:solidFill>
                <a:latin typeface="Spline Sans Bold" pitchFamily="34" charset="0"/>
                <a:ea typeface="Spline Sans Bold" pitchFamily="34" charset="-122"/>
                <a:cs typeface="Spline Sans Bold" pitchFamily="34" charset="-120"/>
              </a:rPr>
              <a:t>Frontend Technologies</a:t>
            </a:r>
            <a:endParaRPr lang="en-US" sz="1600" dirty="0"/>
          </a:p>
        </p:txBody>
      </p:sp>
      <p:sp>
        <p:nvSpPr>
          <p:cNvPr id="7" name="Text 5"/>
          <p:cNvSpPr/>
          <p:nvPr/>
        </p:nvSpPr>
        <p:spPr>
          <a:xfrm>
            <a:off x="950714" y="3067883"/>
            <a:ext cx="6063377" cy="593884"/>
          </a:xfrm>
          <a:prstGeom prst="rect">
            <a:avLst/>
          </a:prstGeom>
          <a:noFill/>
          <a:ln/>
        </p:spPr>
        <p:txBody>
          <a:bodyPr wrap="square" lIns="0" tIns="0" rIns="0" bIns="0" rtlCol="0" anchor="t"/>
          <a:lstStyle/>
          <a:p>
            <a:pPr marL="0" indent="0" algn="l">
              <a:lnSpc>
                <a:spcPts val="2300"/>
              </a:lnSpc>
              <a:buNone/>
            </a:pPr>
            <a:r>
              <a:rPr lang="en-US" sz="1450" dirty="0">
                <a:solidFill>
                  <a:srgbClr val="E0E4E6"/>
                </a:solidFill>
                <a:latin typeface="Barlow" pitchFamily="34" charset="0"/>
                <a:ea typeface="Barlow" pitchFamily="34" charset="-122"/>
                <a:cs typeface="Barlow" pitchFamily="34" charset="-120"/>
              </a:rPr>
              <a:t>HTML5, CSS3, JavaScript, React.js for building dynamic, interactive user interfaces</a:t>
            </a:r>
            <a:endParaRPr lang="en-US" sz="1450" dirty="0"/>
          </a:p>
        </p:txBody>
      </p:sp>
      <p:sp>
        <p:nvSpPr>
          <p:cNvPr id="8" name="Shape 6"/>
          <p:cNvSpPr/>
          <p:nvPr/>
        </p:nvSpPr>
        <p:spPr>
          <a:xfrm>
            <a:off x="7407950" y="2490430"/>
            <a:ext cx="6480096" cy="1379696"/>
          </a:xfrm>
          <a:prstGeom prst="roundRect">
            <a:avLst>
              <a:gd name="adj" fmla="val 20179"/>
            </a:avLst>
          </a:prstGeom>
          <a:solidFill>
            <a:srgbClr val="0A081B">
              <a:alpha val="75000"/>
            </a:srgbClr>
          </a:solidFill>
          <a:ln w="22860">
            <a:solidFill>
              <a:srgbClr val="29DDDA"/>
            </a:solidFill>
            <a:prstDash val="solid"/>
          </a:ln>
        </p:spPr>
      </p:sp>
      <p:sp>
        <p:nvSpPr>
          <p:cNvPr id="9" name="Text 7"/>
          <p:cNvSpPr/>
          <p:nvPr/>
        </p:nvSpPr>
        <p:spPr>
          <a:xfrm>
            <a:off x="7616309" y="2698790"/>
            <a:ext cx="2062282" cy="257770"/>
          </a:xfrm>
          <a:prstGeom prst="rect">
            <a:avLst/>
          </a:prstGeom>
          <a:noFill/>
          <a:ln/>
        </p:spPr>
        <p:txBody>
          <a:bodyPr wrap="none" lIns="0" tIns="0" rIns="0" bIns="0" rtlCol="0" anchor="t"/>
          <a:lstStyle/>
          <a:p>
            <a:pPr marL="0" indent="0" algn="l">
              <a:lnSpc>
                <a:spcPts val="2000"/>
              </a:lnSpc>
              <a:buNone/>
            </a:pPr>
            <a:r>
              <a:rPr lang="en-US" sz="1600" b="1" dirty="0">
                <a:solidFill>
                  <a:srgbClr val="E0E4E6"/>
                </a:solidFill>
                <a:latin typeface="Spline Sans Bold" pitchFamily="34" charset="0"/>
                <a:ea typeface="Spline Sans Bold" pitchFamily="34" charset="-122"/>
                <a:cs typeface="Spline Sans Bold" pitchFamily="34" charset="-120"/>
              </a:rPr>
              <a:t>Data Visualization</a:t>
            </a:r>
            <a:endParaRPr lang="en-US" sz="1600" dirty="0"/>
          </a:p>
        </p:txBody>
      </p:sp>
      <p:sp>
        <p:nvSpPr>
          <p:cNvPr id="10" name="Text 8"/>
          <p:cNvSpPr/>
          <p:nvPr/>
        </p:nvSpPr>
        <p:spPr>
          <a:xfrm>
            <a:off x="7616309" y="3067883"/>
            <a:ext cx="6063377" cy="296942"/>
          </a:xfrm>
          <a:prstGeom prst="rect">
            <a:avLst/>
          </a:prstGeom>
          <a:noFill/>
          <a:ln/>
        </p:spPr>
        <p:txBody>
          <a:bodyPr wrap="none" lIns="0" tIns="0" rIns="0" bIns="0" rtlCol="0" anchor="t"/>
          <a:lstStyle/>
          <a:p>
            <a:pPr marL="0" indent="0" algn="l">
              <a:lnSpc>
                <a:spcPts val="2300"/>
              </a:lnSpc>
              <a:buNone/>
            </a:pPr>
            <a:r>
              <a:rPr lang="en-US" sz="1450" dirty="0">
                <a:solidFill>
                  <a:srgbClr val="E0E4E6"/>
                </a:solidFill>
                <a:latin typeface="Barlow" pitchFamily="34" charset="0"/>
                <a:ea typeface="Barlow" pitchFamily="34" charset="-122"/>
                <a:cs typeface="Barlow" pitchFamily="34" charset="-120"/>
              </a:rPr>
              <a:t>Chart.js and custom components for rendering weather graphs and metrics</a:t>
            </a:r>
            <a:endParaRPr lang="en-US" sz="1450" dirty="0"/>
          </a:p>
        </p:txBody>
      </p:sp>
      <p:sp>
        <p:nvSpPr>
          <p:cNvPr id="11" name="Shape 9"/>
          <p:cNvSpPr/>
          <p:nvPr/>
        </p:nvSpPr>
        <p:spPr>
          <a:xfrm>
            <a:off x="742355" y="4055626"/>
            <a:ext cx="6480096" cy="1379696"/>
          </a:xfrm>
          <a:prstGeom prst="roundRect">
            <a:avLst>
              <a:gd name="adj" fmla="val 20179"/>
            </a:avLst>
          </a:prstGeom>
          <a:solidFill>
            <a:srgbClr val="0A081B">
              <a:alpha val="75000"/>
            </a:srgbClr>
          </a:solidFill>
          <a:ln w="22860">
            <a:solidFill>
              <a:srgbClr val="37A7E7"/>
            </a:solidFill>
            <a:prstDash val="solid"/>
          </a:ln>
        </p:spPr>
      </p:sp>
      <p:sp>
        <p:nvSpPr>
          <p:cNvPr id="12" name="Text 10"/>
          <p:cNvSpPr/>
          <p:nvPr/>
        </p:nvSpPr>
        <p:spPr>
          <a:xfrm>
            <a:off x="950714" y="4263985"/>
            <a:ext cx="2062282" cy="257770"/>
          </a:xfrm>
          <a:prstGeom prst="rect">
            <a:avLst/>
          </a:prstGeom>
          <a:noFill/>
          <a:ln/>
        </p:spPr>
        <p:txBody>
          <a:bodyPr wrap="none" lIns="0" tIns="0" rIns="0" bIns="0" rtlCol="0" anchor="t"/>
          <a:lstStyle/>
          <a:p>
            <a:pPr marL="0" indent="0" algn="l">
              <a:lnSpc>
                <a:spcPts val="2000"/>
              </a:lnSpc>
              <a:buNone/>
            </a:pPr>
            <a:r>
              <a:rPr lang="en-US" sz="1600" b="1" dirty="0">
                <a:solidFill>
                  <a:srgbClr val="E0E4E6"/>
                </a:solidFill>
                <a:latin typeface="Spline Sans Bold" pitchFamily="34" charset="0"/>
                <a:ea typeface="Spline Sans Bold" pitchFamily="34" charset="-122"/>
                <a:cs typeface="Spline Sans Bold" pitchFamily="34" charset="-120"/>
              </a:rPr>
              <a:t>API Integration</a:t>
            </a:r>
            <a:endParaRPr lang="en-US" sz="1600" dirty="0"/>
          </a:p>
        </p:txBody>
      </p:sp>
      <p:sp>
        <p:nvSpPr>
          <p:cNvPr id="13" name="Text 11"/>
          <p:cNvSpPr/>
          <p:nvPr/>
        </p:nvSpPr>
        <p:spPr>
          <a:xfrm>
            <a:off x="950714" y="4633079"/>
            <a:ext cx="6063377" cy="593884"/>
          </a:xfrm>
          <a:prstGeom prst="rect">
            <a:avLst/>
          </a:prstGeom>
          <a:noFill/>
          <a:ln/>
        </p:spPr>
        <p:txBody>
          <a:bodyPr wrap="square" lIns="0" tIns="0" rIns="0" bIns="0" rtlCol="0" anchor="t"/>
          <a:lstStyle/>
          <a:p>
            <a:pPr marL="0" indent="0" algn="l">
              <a:lnSpc>
                <a:spcPts val="2300"/>
              </a:lnSpc>
              <a:buNone/>
            </a:pPr>
            <a:r>
              <a:rPr lang="en-US" sz="1450" dirty="0">
                <a:solidFill>
                  <a:srgbClr val="E0E4E6"/>
                </a:solidFill>
                <a:latin typeface="Barlow" pitchFamily="34" charset="0"/>
                <a:ea typeface="Barlow" pitchFamily="34" charset="-122"/>
                <a:cs typeface="Barlow" pitchFamily="34" charset="-120"/>
              </a:rPr>
              <a:t>REST API architecture connecting to weather services and air quality monitoring feeds</a:t>
            </a:r>
            <a:endParaRPr lang="en-US" sz="1450" dirty="0"/>
          </a:p>
        </p:txBody>
      </p:sp>
      <p:sp>
        <p:nvSpPr>
          <p:cNvPr id="14" name="Shape 12"/>
          <p:cNvSpPr/>
          <p:nvPr/>
        </p:nvSpPr>
        <p:spPr>
          <a:xfrm>
            <a:off x="7407950" y="4055626"/>
            <a:ext cx="6480096" cy="1379696"/>
          </a:xfrm>
          <a:prstGeom prst="roundRect">
            <a:avLst>
              <a:gd name="adj" fmla="val 20179"/>
            </a:avLst>
          </a:prstGeom>
          <a:solidFill>
            <a:srgbClr val="0A081B">
              <a:alpha val="75000"/>
            </a:srgbClr>
          </a:solidFill>
          <a:ln w="22860">
            <a:solidFill>
              <a:srgbClr val="091231"/>
            </a:solidFill>
            <a:prstDash val="solid"/>
          </a:ln>
        </p:spPr>
      </p:sp>
      <p:sp>
        <p:nvSpPr>
          <p:cNvPr id="15" name="Text 13"/>
          <p:cNvSpPr/>
          <p:nvPr/>
        </p:nvSpPr>
        <p:spPr>
          <a:xfrm>
            <a:off x="7616309" y="4263985"/>
            <a:ext cx="2062282" cy="257770"/>
          </a:xfrm>
          <a:prstGeom prst="rect">
            <a:avLst/>
          </a:prstGeom>
          <a:noFill/>
          <a:ln/>
        </p:spPr>
        <p:txBody>
          <a:bodyPr wrap="none" lIns="0" tIns="0" rIns="0" bIns="0" rtlCol="0" anchor="t"/>
          <a:lstStyle/>
          <a:p>
            <a:pPr marL="0" indent="0" algn="l">
              <a:lnSpc>
                <a:spcPts val="2000"/>
              </a:lnSpc>
              <a:buNone/>
            </a:pPr>
            <a:r>
              <a:rPr lang="en-US" sz="1600" b="1" dirty="0">
                <a:solidFill>
                  <a:srgbClr val="E0E4E6"/>
                </a:solidFill>
                <a:latin typeface="Spline Sans Bold" pitchFamily="34" charset="0"/>
                <a:ea typeface="Spline Sans Bold" pitchFamily="34" charset="-122"/>
                <a:cs typeface="Spline Sans Bold" pitchFamily="34" charset="-120"/>
              </a:rPr>
              <a:t>Design System</a:t>
            </a:r>
            <a:endParaRPr lang="en-US" sz="1600" dirty="0"/>
          </a:p>
        </p:txBody>
      </p:sp>
      <p:sp>
        <p:nvSpPr>
          <p:cNvPr id="16" name="Text 14"/>
          <p:cNvSpPr/>
          <p:nvPr/>
        </p:nvSpPr>
        <p:spPr>
          <a:xfrm>
            <a:off x="7616309" y="4633079"/>
            <a:ext cx="6063377" cy="593884"/>
          </a:xfrm>
          <a:prstGeom prst="rect">
            <a:avLst/>
          </a:prstGeom>
          <a:noFill/>
          <a:ln/>
        </p:spPr>
        <p:txBody>
          <a:bodyPr wrap="square" lIns="0" tIns="0" rIns="0" bIns="0" rtlCol="0" anchor="t"/>
          <a:lstStyle/>
          <a:p>
            <a:pPr marL="0" indent="0" algn="l">
              <a:lnSpc>
                <a:spcPts val="2300"/>
              </a:lnSpc>
              <a:buNone/>
            </a:pPr>
            <a:r>
              <a:rPr lang="en-US" sz="1450" dirty="0">
                <a:solidFill>
                  <a:srgbClr val="E0E4E6"/>
                </a:solidFill>
                <a:latin typeface="Barlow" pitchFamily="34" charset="0"/>
                <a:ea typeface="Barlow" pitchFamily="34" charset="-122"/>
                <a:cs typeface="Barlow" pitchFamily="34" charset="-120"/>
              </a:rPr>
              <a:t>Responsive design framework ensuring optimal viewing across all device sizes</a:t>
            </a:r>
            <a:endParaRPr lang="en-US" sz="1450" dirty="0"/>
          </a:p>
        </p:txBody>
      </p:sp>
      <p:sp>
        <p:nvSpPr>
          <p:cNvPr id="17" name="Text 15"/>
          <p:cNvSpPr/>
          <p:nvPr/>
        </p:nvSpPr>
        <p:spPr>
          <a:xfrm>
            <a:off x="742355" y="5829538"/>
            <a:ext cx="2062282" cy="257770"/>
          </a:xfrm>
          <a:prstGeom prst="rect">
            <a:avLst/>
          </a:prstGeom>
          <a:noFill/>
          <a:ln/>
        </p:spPr>
        <p:txBody>
          <a:bodyPr wrap="none" lIns="0" tIns="0" rIns="0" bIns="0" rtlCol="0" anchor="t"/>
          <a:lstStyle/>
          <a:p>
            <a:pPr marL="0" indent="0" algn="l">
              <a:lnSpc>
                <a:spcPts val="2000"/>
              </a:lnSpc>
              <a:buNone/>
            </a:pPr>
            <a:r>
              <a:rPr lang="en-US" sz="1600" b="1" dirty="0">
                <a:solidFill>
                  <a:srgbClr val="F0FCFF"/>
                </a:solidFill>
                <a:latin typeface="Spline Sans Bold" pitchFamily="34" charset="0"/>
                <a:ea typeface="Spline Sans Bold" pitchFamily="34" charset="-122"/>
                <a:cs typeface="Spline Sans Bold" pitchFamily="34" charset="-120"/>
              </a:rPr>
              <a:t>Data Sources</a:t>
            </a:r>
            <a:endParaRPr lang="en-US" sz="1600" dirty="0"/>
          </a:p>
        </p:txBody>
      </p:sp>
      <p:sp>
        <p:nvSpPr>
          <p:cNvPr id="18" name="Text 16"/>
          <p:cNvSpPr/>
          <p:nvPr/>
        </p:nvSpPr>
        <p:spPr>
          <a:xfrm>
            <a:off x="742355" y="6272808"/>
            <a:ext cx="6346508" cy="296942"/>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E0E4E6"/>
                </a:solidFill>
                <a:latin typeface="Barlow" pitchFamily="34" charset="0"/>
                <a:ea typeface="Barlow" pitchFamily="34" charset="-122"/>
                <a:cs typeface="Barlow" pitchFamily="34" charset="-120"/>
              </a:rPr>
              <a:t>Real-time weather API integration for current conditions</a:t>
            </a:r>
            <a:endParaRPr lang="en-US" sz="1450" dirty="0"/>
          </a:p>
        </p:txBody>
      </p:sp>
      <p:sp>
        <p:nvSpPr>
          <p:cNvPr id="19" name="Text 17"/>
          <p:cNvSpPr/>
          <p:nvPr/>
        </p:nvSpPr>
        <p:spPr>
          <a:xfrm>
            <a:off x="742355" y="6634639"/>
            <a:ext cx="6346508" cy="296942"/>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E0E4E6"/>
                </a:solidFill>
                <a:latin typeface="Barlow" pitchFamily="34" charset="0"/>
                <a:ea typeface="Barlow" pitchFamily="34" charset="-122"/>
                <a:cs typeface="Barlow" pitchFamily="34" charset="-120"/>
              </a:rPr>
              <a:t>Air quality monitoring services providing pollutant data</a:t>
            </a:r>
            <a:endParaRPr lang="en-US" sz="1450" dirty="0"/>
          </a:p>
        </p:txBody>
      </p:sp>
      <p:sp>
        <p:nvSpPr>
          <p:cNvPr id="20" name="Text 18"/>
          <p:cNvSpPr/>
          <p:nvPr/>
        </p:nvSpPr>
        <p:spPr>
          <a:xfrm>
            <a:off x="742355" y="6996470"/>
            <a:ext cx="6346508" cy="296942"/>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E0E4E6"/>
                </a:solidFill>
                <a:latin typeface="Barlow" pitchFamily="34" charset="0"/>
                <a:ea typeface="Barlow" pitchFamily="34" charset="-122"/>
                <a:cs typeface="Barlow" pitchFamily="34" charset="-120"/>
              </a:rPr>
              <a:t>Astronomical data feeds for sunrise and sunset times</a:t>
            </a:r>
            <a:endParaRPr lang="en-US" sz="1450" dirty="0"/>
          </a:p>
        </p:txBody>
      </p:sp>
      <p:sp>
        <p:nvSpPr>
          <p:cNvPr id="21" name="Text 19"/>
          <p:cNvSpPr/>
          <p:nvPr/>
        </p:nvSpPr>
        <p:spPr>
          <a:xfrm>
            <a:off x="742355" y="7358301"/>
            <a:ext cx="6346508" cy="296942"/>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E0E4E6"/>
                </a:solidFill>
                <a:latin typeface="Barlow" pitchFamily="34" charset="0"/>
                <a:ea typeface="Barlow" pitchFamily="34" charset="-122"/>
                <a:cs typeface="Barlow" pitchFamily="34" charset="-120"/>
              </a:rPr>
              <a:t>7-day forecast data streams for predictive information</a:t>
            </a:r>
            <a:endParaRPr lang="en-US" sz="1450" dirty="0"/>
          </a:p>
        </p:txBody>
      </p:sp>
      <p:sp>
        <p:nvSpPr>
          <p:cNvPr id="22" name="Text 20"/>
          <p:cNvSpPr/>
          <p:nvPr/>
        </p:nvSpPr>
        <p:spPr>
          <a:xfrm>
            <a:off x="7549158" y="5829538"/>
            <a:ext cx="2215634" cy="257770"/>
          </a:xfrm>
          <a:prstGeom prst="rect">
            <a:avLst/>
          </a:prstGeom>
          <a:noFill/>
          <a:ln/>
        </p:spPr>
        <p:txBody>
          <a:bodyPr wrap="none" lIns="0" tIns="0" rIns="0" bIns="0" rtlCol="0" anchor="t"/>
          <a:lstStyle/>
          <a:p>
            <a:pPr marL="0" indent="0" algn="l">
              <a:lnSpc>
                <a:spcPts val="2000"/>
              </a:lnSpc>
              <a:buNone/>
            </a:pPr>
            <a:r>
              <a:rPr lang="en-US" sz="1600" b="1" dirty="0">
                <a:solidFill>
                  <a:srgbClr val="F0FCFF"/>
                </a:solidFill>
                <a:latin typeface="Spline Sans Bold" pitchFamily="34" charset="0"/>
                <a:ea typeface="Spline Sans Bold" pitchFamily="34" charset="-122"/>
                <a:cs typeface="Spline Sans Bold" pitchFamily="34" charset="-120"/>
              </a:rPr>
              <a:t>Key Technical Features</a:t>
            </a:r>
            <a:endParaRPr lang="en-US" sz="1600" dirty="0"/>
          </a:p>
        </p:txBody>
      </p:sp>
      <p:sp>
        <p:nvSpPr>
          <p:cNvPr id="23" name="Text 21"/>
          <p:cNvSpPr/>
          <p:nvPr/>
        </p:nvSpPr>
        <p:spPr>
          <a:xfrm>
            <a:off x="7549158" y="6272808"/>
            <a:ext cx="6346508" cy="296942"/>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E0E4E6"/>
                </a:solidFill>
                <a:latin typeface="Barlow" pitchFamily="34" charset="0"/>
                <a:ea typeface="Barlow" pitchFamily="34" charset="-122"/>
                <a:cs typeface="Barlow" pitchFamily="34" charset="-120"/>
              </a:rPr>
              <a:t>Auto-refresh mechanism for live data updates every 5 minutes</a:t>
            </a:r>
            <a:endParaRPr lang="en-US" sz="1450" dirty="0"/>
          </a:p>
        </p:txBody>
      </p:sp>
      <p:sp>
        <p:nvSpPr>
          <p:cNvPr id="24" name="Text 22"/>
          <p:cNvSpPr/>
          <p:nvPr/>
        </p:nvSpPr>
        <p:spPr>
          <a:xfrm>
            <a:off x="7549158" y="6634639"/>
            <a:ext cx="6346508" cy="296942"/>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E0E4E6"/>
                </a:solidFill>
                <a:latin typeface="Barlow" pitchFamily="34" charset="0"/>
                <a:ea typeface="Barlow" pitchFamily="34" charset="-122"/>
                <a:cs typeface="Barlow" pitchFamily="34" charset="-120"/>
              </a:rPr>
              <a:t>Multi-city support with persistent user preferences</a:t>
            </a:r>
            <a:endParaRPr lang="en-US" sz="1450" dirty="0"/>
          </a:p>
        </p:txBody>
      </p:sp>
      <p:sp>
        <p:nvSpPr>
          <p:cNvPr id="25" name="Text 23"/>
          <p:cNvSpPr/>
          <p:nvPr/>
        </p:nvSpPr>
        <p:spPr>
          <a:xfrm>
            <a:off x="7549158" y="6996470"/>
            <a:ext cx="6346508" cy="296942"/>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E0E4E6"/>
                </a:solidFill>
                <a:latin typeface="Barlow" pitchFamily="34" charset="0"/>
                <a:ea typeface="Barlow" pitchFamily="34" charset="-122"/>
                <a:cs typeface="Barlow" pitchFamily="34" charset="-120"/>
              </a:rPr>
              <a:t>Interactive data visualization with zoom and filter capabilities</a:t>
            </a:r>
            <a:endParaRPr lang="en-US" sz="1450" dirty="0"/>
          </a:p>
        </p:txBody>
      </p:sp>
      <p:sp>
        <p:nvSpPr>
          <p:cNvPr id="26" name="Text 24"/>
          <p:cNvSpPr/>
          <p:nvPr/>
        </p:nvSpPr>
        <p:spPr>
          <a:xfrm>
            <a:off x="7549158" y="7358301"/>
            <a:ext cx="6346508" cy="296942"/>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E0E4E6"/>
                </a:solidFill>
                <a:latin typeface="Barlow" pitchFamily="34" charset="0"/>
                <a:ea typeface="Barlow" pitchFamily="34" charset="-122"/>
                <a:cs typeface="Barlow" pitchFamily="34" charset="-120"/>
              </a:rPr>
              <a:t>Comprehensive cross-browser compatibility testing</a:t>
            </a:r>
            <a:endParaRPr lang="en-US" sz="1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12800" y="552926"/>
            <a:ext cx="6392942" cy="504468"/>
          </a:xfrm>
          <a:prstGeom prst="rect">
            <a:avLst/>
          </a:prstGeom>
          <a:noFill/>
          <a:ln/>
        </p:spPr>
        <p:txBody>
          <a:bodyPr wrap="none" lIns="0" tIns="0" rIns="0" bIns="0" rtlCol="0" anchor="t"/>
          <a:lstStyle/>
          <a:p>
            <a:pPr marL="0" indent="0" algn="l">
              <a:lnSpc>
                <a:spcPts val="3950"/>
              </a:lnSpc>
              <a:buNone/>
            </a:pPr>
            <a:r>
              <a:rPr lang="en-US" sz="3150" b="1" dirty="0">
                <a:solidFill>
                  <a:srgbClr val="F0FCFF"/>
                </a:solidFill>
                <a:latin typeface="Spline Sans Bold" pitchFamily="34" charset="0"/>
                <a:ea typeface="Spline Sans Bold" pitchFamily="34" charset="-122"/>
                <a:cs typeface="Spline Sans Bold" pitchFamily="34" charset="-120"/>
              </a:rPr>
              <a:t>Future Enhancements &amp; Roadmap</a:t>
            </a:r>
            <a:endParaRPr lang="en-US" sz="3150" dirty="0"/>
          </a:p>
        </p:txBody>
      </p:sp>
      <p:sp>
        <p:nvSpPr>
          <p:cNvPr id="4" name="Shape 1"/>
          <p:cNvSpPr/>
          <p:nvPr/>
        </p:nvSpPr>
        <p:spPr>
          <a:xfrm>
            <a:off x="6394371" y="1602224"/>
            <a:ext cx="181570" cy="1323261"/>
          </a:xfrm>
          <a:prstGeom prst="roundRect">
            <a:avLst>
              <a:gd name="adj" fmla="val 150046"/>
            </a:avLst>
          </a:prstGeom>
          <a:solidFill>
            <a:srgbClr val="0A081B"/>
          </a:solidFill>
          <a:ln w="15240">
            <a:solidFill>
              <a:srgbClr val="16FFBB"/>
            </a:solidFill>
            <a:prstDash val="solid"/>
          </a:ln>
        </p:spPr>
      </p:sp>
      <p:sp>
        <p:nvSpPr>
          <p:cNvPr id="5" name="Shape 2"/>
          <p:cNvSpPr/>
          <p:nvPr/>
        </p:nvSpPr>
        <p:spPr>
          <a:xfrm>
            <a:off x="6212800" y="1483043"/>
            <a:ext cx="544830" cy="544830"/>
          </a:xfrm>
          <a:prstGeom prst="roundRect">
            <a:avLst>
              <a:gd name="adj" fmla="val 83916"/>
            </a:avLst>
          </a:prstGeom>
          <a:solidFill>
            <a:srgbClr val="0A081B"/>
          </a:solidFill>
          <a:ln w="15240">
            <a:solidFill>
              <a:srgbClr val="16FFBB"/>
            </a:solidFill>
            <a:prstDash val="solid"/>
          </a:ln>
        </p:spPr>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49008" y="1619250"/>
            <a:ext cx="272415" cy="272415"/>
          </a:xfrm>
          <a:prstGeom prst="rect">
            <a:avLst/>
          </a:prstGeom>
        </p:spPr>
      </p:pic>
      <p:sp>
        <p:nvSpPr>
          <p:cNvPr id="7" name="Text 3"/>
          <p:cNvSpPr/>
          <p:nvPr/>
        </p:nvSpPr>
        <p:spPr>
          <a:xfrm>
            <a:off x="6939201" y="1511379"/>
            <a:ext cx="2911554" cy="252174"/>
          </a:xfrm>
          <a:prstGeom prst="rect">
            <a:avLst/>
          </a:prstGeom>
          <a:noFill/>
          <a:ln/>
        </p:spPr>
        <p:txBody>
          <a:bodyPr wrap="none" lIns="0" tIns="0" rIns="0" bIns="0" rtlCol="0" anchor="t"/>
          <a:lstStyle/>
          <a:p>
            <a:pPr marL="0" indent="0" algn="l">
              <a:lnSpc>
                <a:spcPts val="1950"/>
              </a:lnSpc>
              <a:buNone/>
            </a:pPr>
            <a:r>
              <a:rPr lang="en-US" sz="1550" b="1" dirty="0">
                <a:solidFill>
                  <a:srgbClr val="E0E4E6"/>
                </a:solidFill>
                <a:latin typeface="Spline Sans Bold" pitchFamily="34" charset="0"/>
                <a:ea typeface="Spline Sans Bold" pitchFamily="34" charset="-122"/>
                <a:cs typeface="Spline Sans Bold" pitchFamily="34" charset="-120"/>
              </a:rPr>
              <a:t>Phase 1: Enhanced Localization</a:t>
            </a:r>
            <a:endParaRPr lang="en-US" sz="1550" dirty="0"/>
          </a:p>
        </p:txBody>
      </p:sp>
      <p:sp>
        <p:nvSpPr>
          <p:cNvPr id="8" name="Text 4"/>
          <p:cNvSpPr/>
          <p:nvPr/>
        </p:nvSpPr>
        <p:spPr>
          <a:xfrm>
            <a:off x="6939201" y="1872496"/>
            <a:ext cx="6964799" cy="871538"/>
          </a:xfrm>
          <a:prstGeom prst="rect">
            <a:avLst/>
          </a:prstGeom>
          <a:noFill/>
          <a:ln/>
        </p:spPr>
        <p:txBody>
          <a:bodyPr wrap="square" lIns="0" tIns="0" rIns="0" bIns="0" rtlCol="0" anchor="t"/>
          <a:lstStyle/>
          <a:p>
            <a:pPr marL="0" indent="0" algn="l">
              <a:lnSpc>
                <a:spcPts val="2250"/>
              </a:lnSpc>
              <a:buNone/>
            </a:pPr>
            <a:r>
              <a:rPr lang="en-US" sz="1400" dirty="0">
                <a:solidFill>
                  <a:srgbClr val="E0E4E6"/>
                </a:solidFill>
                <a:latin typeface="Barlow" pitchFamily="34" charset="0"/>
                <a:ea typeface="Barlow" pitchFamily="34" charset="-122"/>
                <a:cs typeface="Barlow" pitchFamily="34" charset="-120"/>
              </a:rPr>
              <a:t>Implement GPS-based user location detection for automatic local weather display, custom location favorites management, and weather alerts tailored to user's current position</a:t>
            </a:r>
            <a:endParaRPr lang="en-US" sz="1400" dirty="0"/>
          </a:p>
        </p:txBody>
      </p:sp>
      <p:sp>
        <p:nvSpPr>
          <p:cNvPr id="9" name="Shape 5"/>
          <p:cNvSpPr/>
          <p:nvPr/>
        </p:nvSpPr>
        <p:spPr>
          <a:xfrm>
            <a:off x="6666786" y="3379589"/>
            <a:ext cx="181570" cy="1032748"/>
          </a:xfrm>
          <a:prstGeom prst="roundRect">
            <a:avLst>
              <a:gd name="adj" fmla="val 150046"/>
            </a:avLst>
          </a:prstGeom>
          <a:solidFill>
            <a:srgbClr val="0A081B"/>
          </a:solidFill>
          <a:ln w="15240">
            <a:solidFill>
              <a:srgbClr val="29DDDA"/>
            </a:solidFill>
            <a:prstDash val="solid"/>
          </a:ln>
        </p:spPr>
      </p:sp>
      <p:sp>
        <p:nvSpPr>
          <p:cNvPr id="10" name="Shape 6"/>
          <p:cNvSpPr/>
          <p:nvPr/>
        </p:nvSpPr>
        <p:spPr>
          <a:xfrm>
            <a:off x="6485215" y="3260408"/>
            <a:ext cx="544830" cy="544830"/>
          </a:xfrm>
          <a:prstGeom prst="roundRect">
            <a:avLst>
              <a:gd name="adj" fmla="val 83916"/>
            </a:avLst>
          </a:prstGeom>
          <a:solidFill>
            <a:srgbClr val="0A081B"/>
          </a:solidFill>
          <a:ln w="15240">
            <a:solidFill>
              <a:srgbClr val="29DDDA"/>
            </a:solidFill>
            <a:prstDash val="solid"/>
          </a:ln>
        </p:spPr>
      </p:sp>
      <p:pic>
        <p:nvPicPr>
          <p:cNvPr id="11"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21423" y="3396615"/>
            <a:ext cx="272415" cy="272415"/>
          </a:xfrm>
          <a:prstGeom prst="rect">
            <a:avLst/>
          </a:prstGeom>
        </p:spPr>
      </p:pic>
      <p:sp>
        <p:nvSpPr>
          <p:cNvPr id="12" name="Text 7"/>
          <p:cNvSpPr/>
          <p:nvPr/>
        </p:nvSpPr>
        <p:spPr>
          <a:xfrm>
            <a:off x="7211616" y="3288744"/>
            <a:ext cx="2041684" cy="252174"/>
          </a:xfrm>
          <a:prstGeom prst="rect">
            <a:avLst/>
          </a:prstGeom>
          <a:noFill/>
          <a:ln/>
        </p:spPr>
        <p:txBody>
          <a:bodyPr wrap="none" lIns="0" tIns="0" rIns="0" bIns="0" rtlCol="0" anchor="t"/>
          <a:lstStyle/>
          <a:p>
            <a:pPr marL="0" indent="0" algn="l">
              <a:lnSpc>
                <a:spcPts val="1950"/>
              </a:lnSpc>
              <a:buNone/>
            </a:pPr>
            <a:r>
              <a:rPr lang="en-US" sz="1550" b="1" dirty="0">
                <a:solidFill>
                  <a:srgbClr val="E0E4E6"/>
                </a:solidFill>
                <a:latin typeface="Spline Sans Bold" pitchFamily="34" charset="0"/>
                <a:ea typeface="Spline Sans Bold" pitchFamily="34" charset="-122"/>
                <a:cs typeface="Spline Sans Bold" pitchFamily="34" charset="-120"/>
              </a:rPr>
              <a:t>Phase 2: Alert System</a:t>
            </a:r>
            <a:endParaRPr lang="en-US" sz="1550" dirty="0"/>
          </a:p>
        </p:txBody>
      </p:sp>
      <p:sp>
        <p:nvSpPr>
          <p:cNvPr id="13" name="Text 8"/>
          <p:cNvSpPr/>
          <p:nvPr/>
        </p:nvSpPr>
        <p:spPr>
          <a:xfrm>
            <a:off x="7211616" y="3649861"/>
            <a:ext cx="6692384" cy="581025"/>
          </a:xfrm>
          <a:prstGeom prst="rect">
            <a:avLst/>
          </a:prstGeom>
          <a:noFill/>
          <a:ln/>
        </p:spPr>
        <p:txBody>
          <a:bodyPr wrap="square" lIns="0" tIns="0" rIns="0" bIns="0" rtlCol="0" anchor="t"/>
          <a:lstStyle/>
          <a:p>
            <a:pPr marL="0" indent="0" algn="l">
              <a:lnSpc>
                <a:spcPts val="2250"/>
              </a:lnSpc>
              <a:buNone/>
            </a:pPr>
            <a:r>
              <a:rPr lang="en-US" sz="1400" dirty="0">
                <a:solidFill>
                  <a:srgbClr val="E0E4E6"/>
                </a:solidFill>
                <a:latin typeface="Barlow" pitchFamily="34" charset="0"/>
                <a:ea typeface="Barlow" pitchFamily="34" charset="-122"/>
                <a:cs typeface="Barlow" pitchFamily="34" charset="-120"/>
              </a:rPr>
              <a:t>Deploy comprehensive weather alerts and push notifications for severe conditions, configurable thresholds, and historical weather data analysis for pattern recognition</a:t>
            </a:r>
            <a:endParaRPr lang="en-US" sz="1400" dirty="0"/>
          </a:p>
        </p:txBody>
      </p:sp>
      <p:sp>
        <p:nvSpPr>
          <p:cNvPr id="14" name="Shape 9"/>
          <p:cNvSpPr/>
          <p:nvPr/>
        </p:nvSpPr>
        <p:spPr>
          <a:xfrm>
            <a:off x="6939201" y="4866442"/>
            <a:ext cx="181570" cy="1032748"/>
          </a:xfrm>
          <a:prstGeom prst="roundRect">
            <a:avLst>
              <a:gd name="adj" fmla="val 150046"/>
            </a:avLst>
          </a:prstGeom>
          <a:solidFill>
            <a:srgbClr val="0A081B"/>
          </a:solidFill>
          <a:ln w="15240">
            <a:solidFill>
              <a:srgbClr val="37A7E7"/>
            </a:solidFill>
            <a:prstDash val="solid"/>
          </a:ln>
        </p:spPr>
      </p:sp>
      <p:sp>
        <p:nvSpPr>
          <p:cNvPr id="15" name="Shape 10"/>
          <p:cNvSpPr/>
          <p:nvPr/>
        </p:nvSpPr>
        <p:spPr>
          <a:xfrm>
            <a:off x="6757630" y="4747260"/>
            <a:ext cx="544830" cy="544830"/>
          </a:xfrm>
          <a:prstGeom prst="roundRect">
            <a:avLst>
              <a:gd name="adj" fmla="val 83916"/>
            </a:avLst>
          </a:prstGeom>
          <a:solidFill>
            <a:srgbClr val="0A081B"/>
          </a:solidFill>
          <a:ln w="15240">
            <a:solidFill>
              <a:srgbClr val="37A7E7"/>
            </a:solidFill>
            <a:prstDash val="solid"/>
          </a:ln>
        </p:spPr>
      </p:sp>
      <p:pic>
        <p:nvPicPr>
          <p:cNvPr id="16"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93838" y="4883468"/>
            <a:ext cx="272415" cy="272415"/>
          </a:xfrm>
          <a:prstGeom prst="rect">
            <a:avLst/>
          </a:prstGeom>
        </p:spPr>
      </p:pic>
      <p:sp>
        <p:nvSpPr>
          <p:cNvPr id="17" name="Text 11"/>
          <p:cNvSpPr/>
          <p:nvPr/>
        </p:nvSpPr>
        <p:spPr>
          <a:xfrm>
            <a:off x="7484031" y="4775597"/>
            <a:ext cx="2334935" cy="252174"/>
          </a:xfrm>
          <a:prstGeom prst="rect">
            <a:avLst/>
          </a:prstGeom>
          <a:noFill/>
          <a:ln/>
        </p:spPr>
        <p:txBody>
          <a:bodyPr wrap="none" lIns="0" tIns="0" rIns="0" bIns="0" rtlCol="0" anchor="t"/>
          <a:lstStyle/>
          <a:p>
            <a:pPr marL="0" indent="0" algn="l">
              <a:lnSpc>
                <a:spcPts val="1950"/>
              </a:lnSpc>
              <a:buNone/>
            </a:pPr>
            <a:r>
              <a:rPr lang="en-US" sz="1550" b="1" dirty="0">
                <a:solidFill>
                  <a:srgbClr val="E0E4E6"/>
                </a:solidFill>
                <a:latin typeface="Spline Sans Bold" pitchFamily="34" charset="0"/>
                <a:ea typeface="Spline Sans Bold" pitchFamily="34" charset="-122"/>
                <a:cs typeface="Spline Sans Bold" pitchFamily="34" charset="-120"/>
              </a:rPr>
              <a:t>Phase 3: Mobile Platform</a:t>
            </a:r>
            <a:endParaRPr lang="en-US" sz="1550" dirty="0"/>
          </a:p>
        </p:txBody>
      </p:sp>
      <p:sp>
        <p:nvSpPr>
          <p:cNvPr id="18" name="Text 12"/>
          <p:cNvSpPr/>
          <p:nvPr/>
        </p:nvSpPr>
        <p:spPr>
          <a:xfrm>
            <a:off x="7484031" y="5136713"/>
            <a:ext cx="6419969" cy="581025"/>
          </a:xfrm>
          <a:prstGeom prst="rect">
            <a:avLst/>
          </a:prstGeom>
          <a:noFill/>
          <a:ln/>
        </p:spPr>
        <p:txBody>
          <a:bodyPr wrap="square" lIns="0" tIns="0" rIns="0" bIns="0" rtlCol="0" anchor="t"/>
          <a:lstStyle/>
          <a:p>
            <a:pPr marL="0" indent="0" algn="l">
              <a:lnSpc>
                <a:spcPts val="2250"/>
              </a:lnSpc>
              <a:buNone/>
            </a:pPr>
            <a:r>
              <a:rPr lang="en-US" sz="1400" dirty="0">
                <a:solidFill>
                  <a:srgbClr val="E0E4E6"/>
                </a:solidFill>
                <a:latin typeface="Barlow" pitchFamily="34" charset="0"/>
                <a:ea typeface="Barlow" pitchFamily="34" charset="-122"/>
                <a:cs typeface="Barlow" pitchFamily="34" charset="-120"/>
              </a:rPr>
              <a:t>Launch dedicated mobile applications for iOS and Android with offline capability, widget customization options, and seamless synchronization across devices</a:t>
            </a:r>
            <a:endParaRPr lang="en-US" sz="1400" dirty="0"/>
          </a:p>
        </p:txBody>
      </p:sp>
      <p:sp>
        <p:nvSpPr>
          <p:cNvPr id="19" name="Shape 13"/>
          <p:cNvSpPr/>
          <p:nvPr/>
        </p:nvSpPr>
        <p:spPr>
          <a:xfrm>
            <a:off x="7211616" y="6353294"/>
            <a:ext cx="181570" cy="1323261"/>
          </a:xfrm>
          <a:prstGeom prst="roundRect">
            <a:avLst>
              <a:gd name="adj" fmla="val 150046"/>
            </a:avLst>
          </a:prstGeom>
          <a:solidFill>
            <a:srgbClr val="0A081B"/>
          </a:solidFill>
          <a:ln w="15240">
            <a:solidFill>
              <a:srgbClr val="091231"/>
            </a:solidFill>
            <a:prstDash val="solid"/>
          </a:ln>
        </p:spPr>
      </p:sp>
      <p:sp>
        <p:nvSpPr>
          <p:cNvPr id="20" name="Shape 14"/>
          <p:cNvSpPr/>
          <p:nvPr/>
        </p:nvSpPr>
        <p:spPr>
          <a:xfrm>
            <a:off x="7030045" y="6234113"/>
            <a:ext cx="544830" cy="544830"/>
          </a:xfrm>
          <a:prstGeom prst="roundRect">
            <a:avLst>
              <a:gd name="adj" fmla="val 83916"/>
            </a:avLst>
          </a:prstGeom>
          <a:solidFill>
            <a:srgbClr val="0A081B"/>
          </a:solidFill>
          <a:ln w="15240">
            <a:solidFill>
              <a:srgbClr val="091231"/>
            </a:solidFill>
            <a:prstDash val="solid"/>
          </a:ln>
        </p:spPr>
      </p:sp>
      <p:pic>
        <p:nvPicPr>
          <p:cNvPr id="21"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66253" y="6370320"/>
            <a:ext cx="272415" cy="272415"/>
          </a:xfrm>
          <a:prstGeom prst="rect">
            <a:avLst/>
          </a:prstGeom>
        </p:spPr>
      </p:pic>
      <p:sp>
        <p:nvSpPr>
          <p:cNvPr id="22" name="Text 15"/>
          <p:cNvSpPr/>
          <p:nvPr/>
        </p:nvSpPr>
        <p:spPr>
          <a:xfrm>
            <a:off x="7756446" y="6262449"/>
            <a:ext cx="2457331" cy="252174"/>
          </a:xfrm>
          <a:prstGeom prst="rect">
            <a:avLst/>
          </a:prstGeom>
          <a:noFill/>
          <a:ln/>
        </p:spPr>
        <p:txBody>
          <a:bodyPr wrap="none" lIns="0" tIns="0" rIns="0" bIns="0" rtlCol="0" anchor="t"/>
          <a:lstStyle/>
          <a:p>
            <a:pPr marL="0" indent="0" algn="l">
              <a:lnSpc>
                <a:spcPts val="1950"/>
              </a:lnSpc>
              <a:buNone/>
            </a:pPr>
            <a:r>
              <a:rPr lang="en-US" sz="1550" b="1" dirty="0">
                <a:solidFill>
                  <a:srgbClr val="E0E4E6"/>
                </a:solidFill>
                <a:latin typeface="Spline Sans Bold" pitchFamily="34" charset="0"/>
                <a:ea typeface="Spline Sans Bold" pitchFamily="34" charset="-122"/>
                <a:cs typeface="Spline Sans Bold" pitchFamily="34" charset="-120"/>
              </a:rPr>
              <a:t>Phase 4: Global Expansion</a:t>
            </a:r>
            <a:endParaRPr lang="en-US" sz="1550" dirty="0"/>
          </a:p>
        </p:txBody>
      </p:sp>
      <p:sp>
        <p:nvSpPr>
          <p:cNvPr id="23" name="Text 16"/>
          <p:cNvSpPr/>
          <p:nvPr/>
        </p:nvSpPr>
        <p:spPr>
          <a:xfrm>
            <a:off x="7756446" y="6623566"/>
            <a:ext cx="6147554" cy="871538"/>
          </a:xfrm>
          <a:prstGeom prst="rect">
            <a:avLst/>
          </a:prstGeom>
          <a:noFill/>
          <a:ln/>
        </p:spPr>
        <p:txBody>
          <a:bodyPr wrap="square" lIns="0" tIns="0" rIns="0" bIns="0" rtlCol="0" anchor="t"/>
          <a:lstStyle/>
          <a:p>
            <a:pPr marL="0" indent="0" algn="l">
              <a:lnSpc>
                <a:spcPts val="2250"/>
              </a:lnSpc>
              <a:buNone/>
            </a:pPr>
            <a:r>
              <a:rPr lang="en-US" sz="1400" dirty="0">
                <a:solidFill>
                  <a:srgbClr val="E0E4E6"/>
                </a:solidFill>
                <a:latin typeface="Barlow" pitchFamily="34" charset="0"/>
                <a:ea typeface="Barlow" pitchFamily="34" charset="-122"/>
                <a:cs typeface="Barlow" pitchFamily="34" charset="-120"/>
              </a:rPr>
              <a:t>Integrate weather radar map visualization, multi-language support for international users, dark/light theme toggle, and enhanced data export features for power users</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1009</Words>
  <Application>Microsoft Office PowerPoint</Application>
  <PresentationFormat>Custom</PresentationFormat>
  <Paragraphs>125</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Barlow</vt:lpstr>
      <vt:lpstr>Spline Sans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amit dhaygude</dc:creator>
  <cp:lastModifiedBy>amit dhaygude</cp:lastModifiedBy>
  <cp:revision>2</cp:revision>
  <dcterms:created xsi:type="dcterms:W3CDTF">2025-11-18T15:28:32Z</dcterms:created>
  <dcterms:modified xsi:type="dcterms:W3CDTF">2025-11-18T15:35:00Z</dcterms:modified>
</cp:coreProperties>
</file>